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69" r:id="rId3"/>
    <p:sldId id="270" r:id="rId4"/>
    <p:sldId id="283" r:id="rId5"/>
    <p:sldId id="281" r:id="rId6"/>
    <p:sldId id="275" r:id="rId7"/>
    <p:sldId id="276" r:id="rId8"/>
    <p:sldId id="277" r:id="rId9"/>
    <p:sldId id="284" r:id="rId10"/>
    <p:sldId id="285" r:id="rId11"/>
    <p:sldId id="286" r:id="rId12"/>
    <p:sldId id="287" r:id="rId13"/>
    <p:sldId id="280" r:id="rId14"/>
    <p:sldId id="278" r:id="rId15"/>
    <p:sldId id="288" r:id="rId16"/>
    <p:sldId id="289" r:id="rId17"/>
    <p:sldId id="279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54" autoAdjust="0"/>
  </p:normalViewPr>
  <p:slideViewPr>
    <p:cSldViewPr>
      <p:cViewPr>
        <p:scale>
          <a:sx n="77" d="100"/>
          <a:sy n="77" d="100"/>
        </p:scale>
        <p:origin x="-102" y="-78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64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25FE7C63-AA8B-476F-9A4C-742FF5A0A61D}" type="datetimeFigureOut">
              <a:rPr lang="ru-RU"/>
              <a:pPr>
                <a:defRPr/>
              </a:pPr>
              <a:t>24.01.2020</a:t>
            </a:fld>
            <a:endParaRPr lang="ru-RU"/>
          </a:p>
        </p:txBody>
      </p:sp>
      <p:sp>
        <p:nvSpPr>
          <p:cNvPr id="163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204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4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1C588CB0-583A-4EC0-97A6-956243515A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186714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1413" y="685800"/>
            <a:ext cx="4575175" cy="3430588"/>
          </a:xfrm>
          <a:ln/>
        </p:spPr>
      </p:sp>
      <p:sp>
        <p:nvSpPr>
          <p:cNvPr id="20482" name="Rectangle 3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 lIns="91478" tIns="45739" rIns="91478" bIns="45739"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1413" y="685800"/>
            <a:ext cx="4575175" cy="3430588"/>
          </a:xfrm>
          <a:ln/>
        </p:spPr>
      </p:sp>
      <p:sp>
        <p:nvSpPr>
          <p:cNvPr id="22530" name="Rectangle 3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 lIns="91478" tIns="45739" rIns="91478" bIns="45739"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6FB774-ECB1-47F6-82FD-B2196DC0FF87}" type="datetimeFigureOut">
              <a:rPr lang="ru-RU"/>
              <a:pPr>
                <a:defRPr/>
              </a:pPr>
              <a:t>24.01.2020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7BFC7-5CF3-49A0-B91D-C28518552C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E8C76D-B231-45AB-B855-0FDF250D336D}" type="datetimeFigureOut">
              <a:rPr lang="ru-RU"/>
              <a:pPr>
                <a:defRPr/>
              </a:pPr>
              <a:t>24.01.2020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2F906-0A39-4CBB-AAC2-9F0B773AF1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BEE7F0-5FA5-4318-AD88-7E8ED250D2ED}" type="datetimeFigureOut">
              <a:rPr lang="ru-RU"/>
              <a:pPr>
                <a:defRPr/>
              </a:pPr>
              <a:t>24.01.2020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BA90B8-D684-42BB-9126-56548070E8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9984B3-4D5C-43F0-91EA-DEA35CCEDB51}" type="datetimeFigureOut">
              <a:rPr lang="ru-RU"/>
              <a:pPr>
                <a:defRPr/>
              </a:pPr>
              <a:t>24.01.2020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CF8D42-6CE2-4489-B8A3-7C68A8209C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B2087F-DE86-4C2E-9B4F-B537BA15759C}" type="datetimeFigureOut">
              <a:rPr lang="ru-RU"/>
              <a:pPr>
                <a:defRPr/>
              </a:pPr>
              <a:t>24.01.2020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826DA9-94AB-421B-AC85-37F366C9D2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EE2BC7-FDE0-4DE4-AFF4-33E3E6075483}" type="datetimeFigureOut">
              <a:rPr lang="ru-RU"/>
              <a:pPr>
                <a:defRPr/>
              </a:pPr>
              <a:t>24.01.2020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591D0E-96A2-486F-BE1D-671FD40702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3E6D95-68B2-46A0-825A-3ACDC840D272}" type="datetimeFigureOut">
              <a:rPr lang="ru-RU"/>
              <a:pPr>
                <a:defRPr/>
              </a:pPr>
              <a:t>24.01.2020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DDD083-E29D-4BF7-BD0F-BFCC1FBADF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8F5655-5D62-4204-B753-608736019CE9}" type="datetimeFigureOut">
              <a:rPr lang="ru-RU"/>
              <a:pPr>
                <a:defRPr/>
              </a:pPr>
              <a:t>24.01.2020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77ABE3-AE5E-4446-AE43-59EFD3B993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DF7926-3909-4ACA-802A-A1CE36111888}" type="datetimeFigureOut">
              <a:rPr lang="ru-RU"/>
              <a:pPr>
                <a:defRPr/>
              </a:pPr>
              <a:t>24.01.2020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0CD164-D915-46E5-8528-A0BE6219CE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0E2DA0-8944-40FF-A9FF-A551B7507028}" type="datetimeFigureOut">
              <a:rPr lang="ru-RU"/>
              <a:pPr>
                <a:defRPr/>
              </a:pPr>
              <a:t>24.01.2020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61885F-AE52-4C4D-98B7-4AD6FA9D2D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EAB5CB-A34F-4C9E-A231-DC9E8E179EEF}" type="datetimeFigureOut">
              <a:rPr lang="ru-RU"/>
              <a:pPr>
                <a:defRPr/>
              </a:pPr>
              <a:t>24.01.2020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27B373-22E9-4ADC-A900-663F658FFE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DE8003-7896-48E7-87AB-9B123C7205B2}" type="datetimeFigureOut">
              <a:rPr lang="ru-RU"/>
              <a:pPr>
                <a:defRPr/>
              </a:pPr>
              <a:t>24.01.2020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537122-7342-415D-8ECB-A4C1862944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A67A21-38A0-469E-89EA-1884D4263D48}" type="datetimeFigureOut">
              <a:rPr lang="ru-RU"/>
              <a:pPr>
                <a:defRPr/>
              </a:pPr>
              <a:t>24.01.2020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552B64-6B76-4364-9140-72F1FB6E0C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79B0C6-B5B8-4384-9A5F-346B42B25C78}" type="datetimeFigureOut">
              <a:rPr lang="ru-RU"/>
              <a:pPr>
                <a:defRPr/>
              </a:pPr>
              <a:t>24.01.2020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2A6A7C-CF65-4B91-AF4B-0F7C13E47F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FAF21BD-C533-415A-A2A8-06F804CFE5E2}" type="datetimeFigureOut">
              <a:rPr lang="ru-RU"/>
              <a:pPr>
                <a:defRPr/>
              </a:pPr>
              <a:t>24.01.2020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B34D501-263B-4F0C-90F2-EC794B87E9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0" r:id="rId3"/>
    <p:sldLayoutId id="2147483659" r:id="rId4"/>
    <p:sldLayoutId id="2147483658" r:id="rId5"/>
    <p:sldLayoutId id="2147483657" r:id="rId6"/>
    <p:sldLayoutId id="2147483656" r:id="rId7"/>
    <p:sldLayoutId id="2147483655" r:id="rId8"/>
    <p:sldLayoutId id="2147483654" r:id="rId9"/>
    <p:sldLayoutId id="2147483653" r:id="rId10"/>
    <p:sldLayoutId id="2147483652" r:id="rId11"/>
    <p:sldLayoutId id="2147483651" r:id="rId12"/>
    <p:sldLayoutId id="2147483650" r:id="rId13"/>
    <p:sldLayoutId id="2147483649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6.e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i?id=35587639-54-72"/>
          <p:cNvPicPr/>
          <p:nvPr/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>
            <a:off x="638148" y="700068"/>
            <a:ext cx="1149350" cy="15671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17410" name="Rectangle 5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7411" name="Rectangle 6"/>
          <p:cNvSpPr>
            <a:spLocks noChangeArrowheads="1"/>
          </p:cNvSpPr>
          <p:nvPr/>
        </p:nvSpPr>
        <p:spPr bwMode="auto">
          <a:xfrm>
            <a:off x="0" y="1049338"/>
            <a:ext cx="184150" cy="1328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bIns="718911" anchor="ctr">
            <a:spAutoFit/>
          </a:bodyPr>
          <a:lstStyle/>
          <a:p>
            <a:pPr>
              <a:tabLst>
                <a:tab pos="809625" algn="l"/>
              </a:tabLst>
            </a:pPr>
            <a:r>
              <a:rPr lang="ru-RU" sz="1000">
                <a:cs typeface="Times New Roman" pitchFamily="18" charset="0"/>
              </a:rPr>
              <a:t/>
            </a:r>
            <a:br>
              <a:rPr lang="ru-RU" sz="1000">
                <a:cs typeface="Times New Roman" pitchFamily="18" charset="0"/>
              </a:rPr>
            </a:br>
            <a:endParaRPr lang="ru-RU" sz="900"/>
          </a:p>
          <a:p>
            <a:pPr eaLnBrk="0" hangingPunct="0">
              <a:tabLst>
                <a:tab pos="809625" algn="l"/>
              </a:tabLst>
            </a:pPr>
            <a:endParaRPr lang="ru-RU"/>
          </a:p>
        </p:txBody>
      </p:sp>
      <p:sp>
        <p:nvSpPr>
          <p:cNvPr id="17412" name="Rectangle 7"/>
          <p:cNvSpPr>
            <a:spLocks noChangeArrowheads="1"/>
          </p:cNvSpPr>
          <p:nvPr/>
        </p:nvSpPr>
        <p:spPr bwMode="auto">
          <a:xfrm>
            <a:off x="755650" y="3290888"/>
            <a:ext cx="8137525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tabLst>
                <a:tab pos="6194425" algn="l"/>
              </a:tabLst>
            </a:pPr>
            <a:r>
              <a:rPr lang="ru-RU" sz="1100">
                <a:latin typeface="Franklin Gothic Book" pitchFamily="34" charset="0"/>
                <a:cs typeface="Times New Roman" pitchFamily="18" charset="0"/>
              </a:rPr>
              <a:t>	</a:t>
            </a:r>
            <a:endParaRPr lang="ru-RU" sz="900"/>
          </a:p>
          <a:p>
            <a:pPr>
              <a:tabLst>
                <a:tab pos="6194425" algn="l"/>
              </a:tabLst>
            </a:pPr>
            <a:r>
              <a:rPr lang="ru-RU" sz="3200">
                <a:latin typeface="Franklin Gothic Book" pitchFamily="34" charset="0"/>
              </a:rPr>
              <a:t>ОТЧЕТ О РЕАЛИЗАЦИИ ПРОЕКТА</a:t>
            </a:r>
            <a:r>
              <a:rPr lang="ru-RU" sz="3600">
                <a:latin typeface="Franklin Gothic Book" pitchFamily="34" charset="0"/>
              </a:rPr>
              <a:t> </a:t>
            </a:r>
          </a:p>
          <a:p>
            <a:pPr>
              <a:tabLst>
                <a:tab pos="6194425" algn="l"/>
              </a:tabLst>
            </a:pPr>
            <a:r>
              <a:rPr lang="ru-RU" sz="2000">
                <a:latin typeface="Franklin Gothic Book" pitchFamily="34" charset="0"/>
              </a:rPr>
              <a:t>«Формирование привлекательного имиджа</a:t>
            </a:r>
          </a:p>
          <a:p>
            <a:pPr>
              <a:tabLst>
                <a:tab pos="6194425" algn="l"/>
              </a:tabLst>
            </a:pPr>
            <a:r>
              <a:rPr lang="ru-RU" sz="2000">
                <a:latin typeface="Franklin Gothic Book" pitchFamily="34" charset="0"/>
              </a:rPr>
              <a:t> Волоконовского сельского поселения»</a:t>
            </a:r>
          </a:p>
          <a:p>
            <a:pPr eaLnBrk="0" hangingPunct="0">
              <a:tabLst>
                <a:tab pos="6194425" algn="l"/>
              </a:tabLst>
            </a:pPr>
            <a:endParaRPr lang="ru-RU" sz="2000">
              <a:latin typeface="Franklin Gothic Book" pitchFamily="34" charset="0"/>
            </a:endParaRPr>
          </a:p>
        </p:txBody>
      </p:sp>
      <p:sp>
        <p:nvSpPr>
          <p:cNvPr id="17413" name="Прямоугольник 10"/>
          <p:cNvSpPr>
            <a:spLocks noChangeArrowheads="1"/>
          </p:cNvSpPr>
          <p:nvPr/>
        </p:nvSpPr>
        <p:spPr bwMode="auto">
          <a:xfrm>
            <a:off x="785813" y="2565400"/>
            <a:ext cx="76025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Franklin Gothic Book" pitchFamily="34" charset="0"/>
              </a:rPr>
              <a:t>Администрация Волоконовского сельского поселения муниципального района «Чернянский район»</a:t>
            </a:r>
          </a:p>
        </p:txBody>
      </p:sp>
      <p:sp>
        <p:nvSpPr>
          <p:cNvPr id="17414" name="Прямоугольник 11"/>
          <p:cNvSpPr>
            <a:spLocks noChangeArrowheads="1"/>
          </p:cNvSpPr>
          <p:nvPr/>
        </p:nvSpPr>
        <p:spPr bwMode="auto">
          <a:xfrm>
            <a:off x="500063" y="5373688"/>
            <a:ext cx="8001000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tabLst>
                <a:tab pos="6194425" algn="l"/>
              </a:tabLst>
            </a:pPr>
            <a:r>
              <a:rPr lang="ru-RU" sz="1400">
                <a:latin typeface="Franklin Gothic Book" pitchFamily="34" charset="0"/>
              </a:rPr>
              <a:t>Глава администрации </a:t>
            </a:r>
          </a:p>
          <a:p>
            <a:pPr eaLnBrk="0" hangingPunct="0">
              <a:tabLst>
                <a:tab pos="6194425" algn="l"/>
              </a:tabLst>
            </a:pPr>
            <a:r>
              <a:rPr lang="ru-RU" sz="1400">
                <a:latin typeface="Franklin Gothic Book" pitchFamily="34" charset="0"/>
              </a:rPr>
              <a:t>Волоконовского сельского поселения</a:t>
            </a:r>
          </a:p>
          <a:p>
            <a:pPr eaLnBrk="0" hangingPunct="0">
              <a:tabLst>
                <a:tab pos="6194425" algn="l"/>
              </a:tabLst>
            </a:pPr>
            <a:r>
              <a:rPr lang="ru-RU" sz="1400">
                <a:latin typeface="Franklin Gothic Book" pitchFamily="34" charset="0"/>
              </a:rPr>
              <a:t>Жиленков Владимир Леонидович</a:t>
            </a:r>
          </a:p>
        </p:txBody>
      </p:sp>
      <p:sp>
        <p:nvSpPr>
          <p:cNvPr id="17415" name="Прямоугольник 12"/>
          <p:cNvSpPr>
            <a:spLocks noChangeArrowheads="1"/>
          </p:cNvSpPr>
          <p:nvPr/>
        </p:nvSpPr>
        <p:spPr bwMode="auto">
          <a:xfrm>
            <a:off x="395288" y="6237288"/>
            <a:ext cx="182721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tabLst>
                <a:tab pos="6194425" algn="l"/>
              </a:tabLst>
            </a:pPr>
            <a:r>
              <a:rPr lang="ru-RU">
                <a:cs typeface="Times New Roman" pitchFamily="18" charset="0"/>
              </a:rPr>
              <a:t>  </a:t>
            </a:r>
            <a:r>
              <a:rPr lang="ru-RU" sz="1400">
                <a:cs typeface="Times New Roman" pitchFamily="18" charset="0"/>
              </a:rPr>
              <a:t>Чернянка, 2019 год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2"/>
          <p:cNvSpPr>
            <a:spLocks noGrp="1"/>
          </p:cNvSpPr>
          <p:nvPr>
            <p:ph type="title" sz="quarter"/>
          </p:nvPr>
        </p:nvSpPr>
        <p:spPr/>
        <p:txBody>
          <a:bodyPr/>
          <a:lstStyle/>
          <a:p>
            <a:r>
              <a:rPr lang="ru-RU" sz="2800" smtClean="0">
                <a:latin typeface="Franklin Gothic Book" pitchFamily="34" charset="0"/>
              </a:rPr>
              <a:t>РЕЗУЛЬТАТЫ И ЭФФЕКТЫ, </a:t>
            </a:r>
            <a:br>
              <a:rPr lang="ru-RU" sz="2800" smtClean="0">
                <a:latin typeface="Franklin Gothic Book" pitchFamily="34" charset="0"/>
              </a:rPr>
            </a:br>
            <a:r>
              <a:rPr lang="ru-RU" sz="2800" smtClean="0">
                <a:latin typeface="Franklin Gothic Book" pitchFamily="34" charset="0"/>
              </a:rPr>
              <a:t>ДОСТИГНУТЫЕ В РАМКАХ ПРОЕКТА</a:t>
            </a:r>
          </a:p>
        </p:txBody>
      </p:sp>
      <p:pic>
        <p:nvPicPr>
          <p:cNvPr id="28674" name="Picture 8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/>
          <a:srcRect/>
          <a:stretch>
            <a:fillRect/>
          </a:stretch>
        </p:blipFill>
        <p:spPr>
          <a:xfrm>
            <a:off x="5219700" y="3933825"/>
            <a:ext cx="3455988" cy="2592388"/>
          </a:xfrm>
        </p:spPr>
      </p:pic>
      <p:pic>
        <p:nvPicPr>
          <p:cNvPr id="28675" name="Picture 9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539750" y="1250950"/>
            <a:ext cx="3417888" cy="2563813"/>
          </a:xfrm>
        </p:spPr>
      </p:pic>
      <p:pic>
        <p:nvPicPr>
          <p:cNvPr id="28676" name="Picture 10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/>
          <a:srcRect/>
          <a:stretch>
            <a:fillRect/>
          </a:stretch>
        </p:blipFill>
        <p:spPr>
          <a:xfrm>
            <a:off x="539750" y="3933825"/>
            <a:ext cx="3419475" cy="2565400"/>
          </a:xfrm>
        </p:spPr>
      </p:pic>
      <p:pic>
        <p:nvPicPr>
          <p:cNvPr id="28677" name="Picture 11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5"/>
          <a:srcRect/>
          <a:stretch>
            <a:fillRect/>
          </a:stretch>
        </p:blipFill>
        <p:spPr>
          <a:xfrm>
            <a:off x="5219700" y="1276350"/>
            <a:ext cx="3384550" cy="2538413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2"/>
          <p:cNvSpPr>
            <a:spLocks noGrp="1"/>
          </p:cNvSpPr>
          <p:nvPr>
            <p:ph type="title" sz="quarter"/>
          </p:nvPr>
        </p:nvSpPr>
        <p:spPr/>
        <p:txBody>
          <a:bodyPr/>
          <a:lstStyle/>
          <a:p>
            <a:r>
              <a:rPr lang="ru-RU" sz="2800" smtClean="0">
                <a:latin typeface="Franklin Gothic Book" pitchFamily="34" charset="0"/>
              </a:rPr>
              <a:t>РЕЗУЛЬТАТЫ И ЭФФЕКТЫ, </a:t>
            </a:r>
            <a:br>
              <a:rPr lang="ru-RU" sz="2800" smtClean="0">
                <a:latin typeface="Franklin Gothic Book" pitchFamily="34" charset="0"/>
              </a:rPr>
            </a:br>
            <a:r>
              <a:rPr lang="ru-RU" sz="2800" smtClean="0">
                <a:latin typeface="Franklin Gothic Book" pitchFamily="34" charset="0"/>
              </a:rPr>
              <a:t>ДОСТИГНУТЫЕ В РАМКАХ ПРОЕКТА</a:t>
            </a:r>
          </a:p>
        </p:txBody>
      </p:sp>
      <p:sp>
        <p:nvSpPr>
          <p:cNvPr id="29698" name="Rectangle 4"/>
          <p:cNvSpPr>
            <a:spLocks noGrp="1"/>
          </p:cNvSpPr>
          <p:nvPr>
            <p:ph sz="quarter" idx="1"/>
          </p:nvPr>
        </p:nvSpPr>
        <p:spPr>
          <a:xfrm>
            <a:off x="468313" y="1628775"/>
            <a:ext cx="4038600" cy="2185988"/>
          </a:xfrm>
        </p:spPr>
        <p:txBody>
          <a:bodyPr/>
          <a:lstStyle/>
          <a:p>
            <a:r>
              <a:rPr lang="ru-RU" sz="1600" smtClean="0">
                <a:latin typeface="Franklin Gothic Book" pitchFamily="34" charset="0"/>
              </a:rPr>
              <a:t>Проведено 3 выставки мастеров декоративно – прикладного творчества</a:t>
            </a:r>
          </a:p>
        </p:txBody>
      </p:sp>
      <p:pic>
        <p:nvPicPr>
          <p:cNvPr id="29699" name="Picture 8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859338" y="1357313"/>
            <a:ext cx="3265487" cy="2457450"/>
          </a:xfrm>
        </p:spPr>
      </p:pic>
      <p:pic>
        <p:nvPicPr>
          <p:cNvPr id="29700" name="Picture 9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/>
          <a:srcRect/>
          <a:stretch>
            <a:fillRect/>
          </a:stretch>
        </p:blipFill>
        <p:spPr>
          <a:xfrm>
            <a:off x="4859338" y="4086225"/>
            <a:ext cx="3384550" cy="2540000"/>
          </a:xfrm>
        </p:spPr>
      </p:pic>
      <p:pic>
        <p:nvPicPr>
          <p:cNvPr id="29701" name="Picture 10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/>
          <a:srcRect/>
          <a:stretch>
            <a:fillRect/>
          </a:stretch>
        </p:blipFill>
        <p:spPr>
          <a:xfrm>
            <a:off x="628650" y="2708275"/>
            <a:ext cx="2809875" cy="3744913"/>
          </a:xfr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/>
          <p:cNvSpPr>
            <a:spLocks noGrp="1"/>
          </p:cNvSpPr>
          <p:nvPr>
            <p:ph type="title" sz="quarter"/>
          </p:nvPr>
        </p:nvSpPr>
        <p:spPr/>
        <p:txBody>
          <a:bodyPr/>
          <a:lstStyle/>
          <a:p>
            <a:r>
              <a:rPr lang="ru-RU" sz="2800" smtClean="0">
                <a:latin typeface="Franklin Gothic Book" pitchFamily="34" charset="0"/>
              </a:rPr>
              <a:t>РЕЗУЛЬТАТЫ И ЭФФЕКТЫ, </a:t>
            </a:r>
            <a:br>
              <a:rPr lang="ru-RU" sz="2800" smtClean="0">
                <a:latin typeface="Franklin Gothic Book" pitchFamily="34" charset="0"/>
              </a:rPr>
            </a:br>
            <a:r>
              <a:rPr lang="ru-RU" sz="2800" smtClean="0">
                <a:latin typeface="Franklin Gothic Book" pitchFamily="34" charset="0"/>
              </a:rPr>
              <a:t>ДОСТИГНУТЫЕ В РАМКАХ ПРОЕКТА</a:t>
            </a:r>
          </a:p>
        </p:txBody>
      </p:sp>
      <p:pic>
        <p:nvPicPr>
          <p:cNvPr id="30722" name="Picture 8" descr="P1050880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5219700" y="1322388"/>
            <a:ext cx="3313113" cy="2492375"/>
          </a:xfrm>
        </p:spPr>
      </p:pic>
      <p:pic>
        <p:nvPicPr>
          <p:cNvPr id="30723" name="Picture 9" descr="P1050882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/>
          <a:srcRect/>
          <a:stretch>
            <a:fillRect/>
          </a:stretch>
        </p:blipFill>
        <p:spPr>
          <a:xfrm>
            <a:off x="611188" y="3933825"/>
            <a:ext cx="3348037" cy="2511425"/>
          </a:xfrm>
        </p:spPr>
      </p:pic>
      <p:pic>
        <p:nvPicPr>
          <p:cNvPr id="30724" name="Picture 10" descr="P105092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/>
          <a:srcRect/>
          <a:stretch>
            <a:fillRect/>
          </a:stretch>
        </p:blipFill>
        <p:spPr>
          <a:xfrm>
            <a:off x="5219700" y="3933825"/>
            <a:ext cx="3384550" cy="2538413"/>
          </a:xfrm>
        </p:spPr>
      </p:pic>
      <p:pic>
        <p:nvPicPr>
          <p:cNvPr id="30725" name="Picture 11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5"/>
          <a:srcRect/>
          <a:stretch>
            <a:fillRect/>
          </a:stretch>
        </p:blipFill>
        <p:spPr>
          <a:xfrm>
            <a:off x="611188" y="1304925"/>
            <a:ext cx="3346450" cy="2509838"/>
          </a:xfr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2"/>
          <p:cNvSpPr>
            <a:spLocks noGrp="1"/>
          </p:cNvSpPr>
          <p:nvPr>
            <p:ph type="title" sz="quarter"/>
          </p:nvPr>
        </p:nvSpPr>
        <p:spPr/>
        <p:txBody>
          <a:bodyPr/>
          <a:lstStyle/>
          <a:p>
            <a:r>
              <a:rPr lang="ru-RU" sz="2800" smtClean="0">
                <a:latin typeface="Franklin Gothic Book" pitchFamily="34" charset="0"/>
              </a:rPr>
              <a:t>РЕЗУЛЬТАТЫ И ЭФФЕКТЫ, </a:t>
            </a:r>
            <a:br>
              <a:rPr lang="ru-RU" sz="2800" smtClean="0">
                <a:latin typeface="Franklin Gothic Book" pitchFamily="34" charset="0"/>
              </a:rPr>
            </a:br>
            <a:r>
              <a:rPr lang="ru-RU" sz="2800" smtClean="0">
                <a:latin typeface="Franklin Gothic Book" pitchFamily="34" charset="0"/>
              </a:rPr>
              <a:t>ДОСТИГНУТЫЕ В РАМКАХ ПРОЕКТА</a:t>
            </a:r>
            <a:br>
              <a:rPr lang="ru-RU" sz="2800" smtClean="0">
                <a:latin typeface="Franklin Gothic Book" pitchFamily="34" charset="0"/>
              </a:rPr>
            </a:br>
            <a:endParaRPr lang="ru-RU" sz="2800" smtClean="0">
              <a:latin typeface="Franklin Gothic Book" pitchFamily="34" charset="0"/>
            </a:endParaRPr>
          </a:p>
        </p:txBody>
      </p:sp>
      <p:sp>
        <p:nvSpPr>
          <p:cNvPr id="31746" name="Rectangle 4"/>
          <p:cNvSpPr>
            <a:spLocks noGrp="1"/>
          </p:cNvSpPr>
          <p:nvPr>
            <p:ph sz="quarter" idx="1"/>
          </p:nvPr>
        </p:nvSpPr>
        <p:spPr>
          <a:xfrm>
            <a:off x="323850" y="1600200"/>
            <a:ext cx="4171950" cy="892175"/>
          </a:xfrm>
        </p:spPr>
        <p:txBody>
          <a:bodyPr/>
          <a:lstStyle/>
          <a:p>
            <a:r>
              <a:rPr lang="ru-RU" sz="1600" smtClean="0">
                <a:latin typeface="Franklin Gothic Book" pitchFamily="34" charset="0"/>
              </a:rPr>
              <a:t>Проведено 3 экскурсии в музейную комнату Окуневского клуба - библиотеки</a:t>
            </a:r>
          </a:p>
        </p:txBody>
      </p:sp>
      <p:pic>
        <p:nvPicPr>
          <p:cNvPr id="31747" name="Picture 7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4716463" y="1023938"/>
            <a:ext cx="3743325" cy="2808287"/>
          </a:xfrm>
        </p:spPr>
      </p:pic>
      <p:pic>
        <p:nvPicPr>
          <p:cNvPr id="31748" name="Picture 8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4787900" y="3933825"/>
            <a:ext cx="3816350" cy="2862263"/>
          </a:xfrm>
        </p:spPr>
      </p:pic>
      <p:pic>
        <p:nvPicPr>
          <p:cNvPr id="31749" name="Picture 9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4"/>
          <a:srcRect/>
          <a:stretch>
            <a:fillRect/>
          </a:stretch>
        </p:blipFill>
        <p:spPr>
          <a:xfrm>
            <a:off x="250825" y="3195638"/>
            <a:ext cx="4068763" cy="3051175"/>
          </a:xfr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2"/>
          <p:cNvSpPr>
            <a:spLocks noGrp="1"/>
          </p:cNvSpPr>
          <p:nvPr>
            <p:ph type="title" sz="quarter"/>
          </p:nvPr>
        </p:nvSpPr>
        <p:spPr/>
        <p:txBody>
          <a:bodyPr/>
          <a:lstStyle/>
          <a:p>
            <a:pPr eaLnBrk="1" hangingPunct="1"/>
            <a:r>
              <a:rPr lang="ru-RU" sz="2800" smtClean="0">
                <a:latin typeface="Franklin Gothic Book" pitchFamily="34" charset="0"/>
              </a:rPr>
              <a:t>РЕЗУЛЬТАТЫ И ЭФФЕКТЫ, </a:t>
            </a:r>
            <a:br>
              <a:rPr lang="ru-RU" sz="2800" smtClean="0">
                <a:latin typeface="Franklin Gothic Book" pitchFamily="34" charset="0"/>
              </a:rPr>
            </a:br>
            <a:r>
              <a:rPr lang="ru-RU" sz="2800" smtClean="0">
                <a:latin typeface="Franklin Gothic Book" pitchFamily="34" charset="0"/>
              </a:rPr>
              <a:t>ДОСТИГНУТЫЕ В РАМКАХ ПРОЕКТА</a:t>
            </a:r>
          </a:p>
        </p:txBody>
      </p:sp>
      <p:sp>
        <p:nvSpPr>
          <p:cNvPr id="32770" name="Rectangle 4"/>
          <p:cNvSpPr>
            <a:spLocks noGrp="1"/>
          </p:cNvSpPr>
          <p:nvPr>
            <p:ph sz="quarter" idx="1"/>
          </p:nvPr>
        </p:nvSpPr>
        <p:spPr>
          <a:xfrm>
            <a:off x="468313" y="1628775"/>
            <a:ext cx="4038600" cy="2185988"/>
          </a:xfrm>
        </p:spPr>
        <p:txBody>
          <a:bodyPr/>
          <a:lstStyle/>
          <a:p>
            <a:pPr eaLnBrk="1" hangingPunct="1"/>
            <a:r>
              <a:rPr lang="ru-RU" sz="1600" smtClean="0">
                <a:latin typeface="Franklin Gothic Book" pitchFamily="34" charset="0"/>
              </a:rPr>
              <a:t>Издано 200 экземпляров буклета, </a:t>
            </a:r>
          </a:p>
          <a:p>
            <a:pPr eaLnBrk="1" hangingPunct="1">
              <a:buFont typeface="Arial" charset="0"/>
              <a:buNone/>
            </a:pPr>
            <a:r>
              <a:rPr lang="ru-RU" sz="1600" smtClean="0">
                <a:latin typeface="Franklin Gothic Book" pitchFamily="34" charset="0"/>
              </a:rPr>
              <a:t>      50 экземпляров брошюры, </a:t>
            </a:r>
          </a:p>
          <a:p>
            <a:pPr eaLnBrk="1" hangingPunct="1">
              <a:buFont typeface="Arial" charset="0"/>
              <a:buNone/>
            </a:pPr>
            <a:r>
              <a:rPr lang="ru-RU" sz="1600" smtClean="0">
                <a:latin typeface="Franklin Gothic Book" pitchFamily="34" charset="0"/>
              </a:rPr>
              <a:t>      20 экземпляров сборника стихов «Нет на свете малой Родины прекрасней»</a:t>
            </a:r>
          </a:p>
        </p:txBody>
      </p:sp>
      <p:sp>
        <p:nvSpPr>
          <p:cNvPr id="32771" name="Rectangle 6"/>
          <p:cNvSpPr>
            <a:spLocks noGrp="1"/>
          </p:cNvSpPr>
          <p:nvPr>
            <p:ph sz="quarter" idx="3"/>
          </p:nvPr>
        </p:nvSpPr>
        <p:spPr/>
        <p:txBody>
          <a:bodyPr/>
          <a:lstStyle/>
          <a:p>
            <a:pPr eaLnBrk="1" hangingPunct="1"/>
            <a:endParaRPr lang="ru-RU" sz="2400" smtClean="0"/>
          </a:p>
        </p:txBody>
      </p:sp>
      <p:pic>
        <p:nvPicPr>
          <p:cNvPr id="32772" name="Picture 7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4932363" y="1341438"/>
            <a:ext cx="3960812" cy="2374900"/>
          </a:xfrm>
        </p:spPr>
      </p:pic>
      <p:pic>
        <p:nvPicPr>
          <p:cNvPr id="32773" name="Picture 8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5148263" y="3500438"/>
            <a:ext cx="3744912" cy="2520950"/>
          </a:xfrm>
        </p:spPr>
      </p:pic>
      <p:pic>
        <p:nvPicPr>
          <p:cNvPr id="32774" name="Picture 9" descr="P106004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5288" y="3284538"/>
            <a:ext cx="4392612" cy="309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smtClean="0">
                <a:latin typeface="Franklin Gothic Book" pitchFamily="34" charset="0"/>
              </a:rPr>
              <a:t>РЕЗУЛЬТАТЫ И ЭФФЕКТЫ, </a:t>
            </a:r>
            <a:br>
              <a:rPr lang="ru-RU" sz="2800" smtClean="0">
                <a:latin typeface="Franklin Gothic Book" pitchFamily="34" charset="0"/>
              </a:rPr>
            </a:br>
            <a:r>
              <a:rPr lang="ru-RU" sz="2800" smtClean="0">
                <a:latin typeface="Franklin Gothic Book" pitchFamily="34" charset="0"/>
              </a:rPr>
              <a:t>ДОСТИГНУТЫЕ В РАМКАХ ПРОЕКТА</a:t>
            </a:r>
          </a:p>
        </p:txBody>
      </p:sp>
      <p:sp>
        <p:nvSpPr>
          <p:cNvPr id="39947" name="Rectangle 4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467100" cy="4525963"/>
          </a:xfrm>
        </p:spPr>
        <p:txBody>
          <a:bodyPr/>
          <a:lstStyle/>
          <a:p>
            <a:r>
              <a:rPr lang="ru-RU" sz="1600" smtClean="0">
                <a:latin typeface="Franklin Gothic Book" pitchFamily="34" charset="0"/>
              </a:rPr>
              <a:t>Количество посещение культурно – досуговых учреждений сельской территории в соответствии с годовым текстовым отчетом составляет: </a:t>
            </a:r>
          </a:p>
          <a:p>
            <a:r>
              <a:rPr lang="ru-RU" sz="1600" smtClean="0">
                <a:latin typeface="Franklin Gothic Book" pitchFamily="34" charset="0"/>
              </a:rPr>
              <a:t>Волоконовский ДК: 19</a:t>
            </a:r>
            <a:r>
              <a:rPr lang="ru-RU" sz="1600" smtClean="0">
                <a:latin typeface="Arial" charset="0"/>
              </a:rPr>
              <a:t>171</a:t>
            </a:r>
            <a:r>
              <a:rPr lang="ru-RU" sz="1600" smtClean="0">
                <a:latin typeface="Franklin Gothic Book" pitchFamily="34" charset="0"/>
              </a:rPr>
              <a:t> ч.</a:t>
            </a:r>
          </a:p>
          <a:p>
            <a:r>
              <a:rPr lang="ru-RU" sz="1600" smtClean="0">
                <a:latin typeface="Franklin Gothic Book" pitchFamily="34" charset="0"/>
              </a:rPr>
              <a:t>Завалищенский ДД: </a:t>
            </a:r>
            <a:r>
              <a:rPr lang="ru-RU" sz="1600" smtClean="0">
                <a:latin typeface="Arial" charset="0"/>
              </a:rPr>
              <a:t>5065</a:t>
            </a:r>
            <a:r>
              <a:rPr lang="ru-RU" sz="1600" smtClean="0">
                <a:latin typeface="Franklin Gothic Book" pitchFamily="34" charset="0"/>
              </a:rPr>
              <a:t> ч.</a:t>
            </a:r>
          </a:p>
          <a:p>
            <a:r>
              <a:rPr lang="ru-RU" sz="1600" smtClean="0">
                <a:latin typeface="Franklin Gothic Book" pitchFamily="34" charset="0"/>
              </a:rPr>
              <a:t>Окуневский КБ: 10</a:t>
            </a:r>
            <a:r>
              <a:rPr lang="ru-RU" sz="1600" smtClean="0">
                <a:latin typeface="Arial" charset="0"/>
              </a:rPr>
              <a:t>377</a:t>
            </a:r>
            <a:r>
              <a:rPr lang="ru-RU" sz="1600" smtClean="0">
                <a:latin typeface="Franklin Gothic Book" pitchFamily="34" charset="0"/>
              </a:rPr>
              <a:t> ч.</a:t>
            </a:r>
          </a:p>
          <a:p>
            <a:endParaRPr lang="ru-RU" sz="1600" smtClean="0">
              <a:latin typeface="Franklin Gothic Book" pitchFamily="34" charset="0"/>
            </a:endParaRPr>
          </a:p>
        </p:txBody>
      </p:sp>
      <p:sp>
        <p:nvSpPr>
          <p:cNvPr id="3994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39945" name="Object 9"/>
          <p:cNvGraphicFramePr>
            <a:graphicFrameLocks noChangeAspect="1"/>
          </p:cNvGraphicFramePr>
          <p:nvPr/>
        </p:nvGraphicFramePr>
        <p:xfrm>
          <a:off x="4140200" y="1412875"/>
          <a:ext cx="4679950" cy="4679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46" name="Диаграмма" r:id="rId3" imgW="4914994" imgH="2895495" progId="MSGraph.Chart.8">
                  <p:embed/>
                </p:oleObj>
              </mc:Choice>
              <mc:Fallback>
                <p:oleObj name="Диаграмма" r:id="rId3" imgW="4914994" imgH="2895495" progId="MSGraph.Chart.8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40200" y="1412875"/>
                        <a:ext cx="4679950" cy="4679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smtClean="0">
                <a:latin typeface="Franklin Gothic Book" pitchFamily="34" charset="0"/>
              </a:rPr>
              <a:t>РЕЗУЛЬТАТЫ И ЭФФЕКТЫ, </a:t>
            </a:r>
            <a:br>
              <a:rPr lang="ru-RU" sz="2800" smtClean="0">
                <a:latin typeface="Franklin Gothic Book" pitchFamily="34" charset="0"/>
              </a:rPr>
            </a:br>
            <a:r>
              <a:rPr lang="ru-RU" sz="2800" smtClean="0">
                <a:latin typeface="Franklin Gothic Book" pitchFamily="34" charset="0"/>
              </a:rPr>
              <a:t>ДОСТИГНУТЫЕ В РАМКАХ ПРОЕКТА</a:t>
            </a:r>
          </a:p>
        </p:txBody>
      </p:sp>
      <p:sp>
        <p:nvSpPr>
          <p:cNvPr id="40962" name="Rectangle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1600" smtClean="0">
                <a:latin typeface="Franklin Gothic Book" pitchFamily="34" charset="0"/>
              </a:rPr>
              <a:t> Количество посещений в соответствии с актами о проведении мероприятий в учреждениях культуры в 2019 году представлено в таблице:</a:t>
            </a:r>
          </a:p>
          <a:p>
            <a:endParaRPr lang="ru-RU" sz="1600" smtClean="0">
              <a:latin typeface="Franklin Gothic Book" pitchFamily="34" charset="0"/>
            </a:endParaRPr>
          </a:p>
          <a:p>
            <a:endParaRPr lang="ru-RU" smtClean="0"/>
          </a:p>
        </p:txBody>
      </p:sp>
      <p:sp>
        <p:nvSpPr>
          <p:cNvPr id="40963" name="Rectangle 4"/>
          <p:cNvSpPr>
            <a:spLocks noGrp="1"/>
          </p:cNvSpPr>
          <p:nvPr>
            <p:ph type="body" idx="4294967295"/>
          </p:nvPr>
        </p:nvSpPr>
        <p:spPr>
          <a:xfrm>
            <a:off x="0" y="1600200"/>
            <a:ext cx="8229600" cy="4525963"/>
          </a:xfrm>
        </p:spPr>
        <p:txBody>
          <a:bodyPr/>
          <a:lstStyle/>
          <a:p>
            <a:endParaRPr lang="ru-RU" sz="1600" smtClean="0">
              <a:latin typeface="Franklin Gothic Book" pitchFamily="34" charset="0"/>
            </a:endParaRPr>
          </a:p>
          <a:p>
            <a:endParaRPr lang="ru-RU" sz="1600" smtClean="0">
              <a:latin typeface="Franklin Gothic Book" pitchFamily="34" charset="0"/>
            </a:endParaRPr>
          </a:p>
          <a:p>
            <a:endParaRPr lang="ru-RU" sz="1600" smtClean="0">
              <a:latin typeface="Franklin Gothic Book" pitchFamily="34" charset="0"/>
            </a:endParaRPr>
          </a:p>
        </p:txBody>
      </p:sp>
      <p:graphicFrame>
        <p:nvGraphicFramePr>
          <p:cNvPr id="43272" name="Group 264"/>
          <p:cNvGraphicFramePr>
            <a:graphicFrameLocks noGrp="1"/>
          </p:cNvGraphicFramePr>
          <p:nvPr>
            <p:ph sz="half" idx="4294967295"/>
          </p:nvPr>
        </p:nvGraphicFramePr>
        <p:xfrm>
          <a:off x="358775" y="2349500"/>
          <a:ext cx="8785225" cy="3384550"/>
        </p:xfrm>
        <a:graphic>
          <a:graphicData uri="http://schemas.openxmlformats.org/drawingml/2006/table">
            <a:tbl>
              <a:tblPr/>
              <a:tblGrid>
                <a:gridCol w="1189038"/>
                <a:gridCol w="971550"/>
                <a:gridCol w="647700"/>
                <a:gridCol w="576262"/>
                <a:gridCol w="576263"/>
                <a:gridCol w="576262"/>
                <a:gridCol w="576263"/>
                <a:gridCol w="647700"/>
                <a:gridCol w="647700"/>
                <a:gridCol w="576262"/>
                <a:gridCol w="649288"/>
                <a:gridCol w="574675"/>
                <a:gridCol w="576262"/>
              </a:tblGrid>
              <a:tr h="8445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anklin Gothic Book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</a:rPr>
                        <a:t>Всего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</a:rPr>
                        <a:t>ЯНВАРЬ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</a:rPr>
                        <a:t>ФЕВРАЛЬ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</a:rPr>
                        <a:t>МАРТ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</a:rPr>
                        <a:t>АПРЕЛЬ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</a:rPr>
                        <a:t>МАЙ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</a:rPr>
                        <a:t>ИЮНЬ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</a:rPr>
                        <a:t>ИЮЛЬ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</a:rPr>
                        <a:t>АВГУСТ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</a:rPr>
                        <a:t>СЕНТЯБРЬ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</a:rPr>
                        <a:t>ОКТЯБРЬ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</a:rPr>
                        <a:t>НОЯБРЬ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477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</a:rPr>
                        <a:t>Волоконовский ДК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</a:rPr>
                        <a:t>19171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</a:rPr>
                        <a:t>1230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</a:rPr>
                        <a:t>1230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</a:rPr>
                        <a:t>1330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</a:rPr>
                        <a:t>1514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</a:rPr>
                        <a:t>2473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</a:rPr>
                        <a:t>1972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</a:rPr>
                        <a:t>1691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</a:rPr>
                        <a:t>1918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</a:rPr>
                        <a:t>1548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</a:rPr>
                        <a:t>2525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</a:rPr>
                        <a:t>1700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445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</a:rPr>
                        <a:t>Завалищенский ДД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</a:rPr>
                        <a:t>5065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</a:rPr>
                        <a:t>430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</a:rPr>
                        <a:t>320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</a:rPr>
                        <a:t>385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</a:rPr>
                        <a:t>176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</a:rPr>
                        <a:t>530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</a:rPr>
                        <a:t>979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</a:rPr>
                        <a:t>406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</a:rPr>
                        <a:t>410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</a:rPr>
                        <a:t>439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</a:rPr>
                        <a:t>630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</a:rPr>
                        <a:t>360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477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</a:rPr>
                        <a:t>Окуневский КБ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</a:rPr>
                        <a:t>10377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</a:rPr>
                        <a:t>268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</a:rPr>
                        <a:t>286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</a:rPr>
                        <a:t>378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</a:rPr>
                        <a:t>540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</a:rPr>
                        <a:t>915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</a:rPr>
                        <a:t>1306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</a:rPr>
                        <a:t>1009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</a:rPr>
                        <a:t>1001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</a:rPr>
                        <a:t>540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</a:rPr>
                        <a:t>926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</a:rPr>
                        <a:t>672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800" smtClean="0">
                <a:latin typeface="Arial" charset="0"/>
              </a:rPr>
              <a:t>ОТЧЕТ ПО РИСКАМ ПРОЕКТА</a:t>
            </a:r>
          </a:p>
        </p:txBody>
      </p:sp>
      <p:graphicFrame>
        <p:nvGraphicFramePr>
          <p:cNvPr id="49191" name="Group 39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3621088"/>
        </p:xfrm>
        <a:graphic>
          <a:graphicData uri="http://schemas.openxmlformats.org/drawingml/2006/table">
            <a:tbl>
              <a:tblPr/>
              <a:tblGrid>
                <a:gridCol w="658813"/>
                <a:gridCol w="3455987"/>
                <a:gridCol w="2057400"/>
                <a:gridCol w="2057400"/>
              </a:tblGrid>
              <a:tr h="9048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№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Наименование риска проекта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Последствия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Предпринятые действия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4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Несвоевременное изготовление печатной продукции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Не наступил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6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Несвоевременное и недостаточное финансирования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Не наступил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4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Сложности во взаимодействии учреждений сельского поселения и населения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Не наступил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Номер слайда 4"/>
          <p:cNvSpPr txBox="1">
            <a:spLocks noGrp="1"/>
          </p:cNvSpPr>
          <p:nvPr/>
        </p:nvSpPr>
        <p:spPr bwMode="auto">
          <a:xfrm>
            <a:off x="468313" y="6453188"/>
            <a:ext cx="852328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51FC43C9-9A23-4364-8E17-41E12846412C}" type="slidenum">
              <a:rPr lang="ru-RU" sz="1400">
                <a:solidFill>
                  <a:srgbClr val="268EA8"/>
                </a:solidFill>
                <a:latin typeface="Arial Unicode MS" pitchFamily="34" charset="-128"/>
              </a:rPr>
              <a:pPr algn="r"/>
              <a:t>2</a:t>
            </a:fld>
            <a:endParaRPr lang="ru-RU" sz="1400">
              <a:solidFill>
                <a:srgbClr val="268EA8"/>
              </a:solidFill>
              <a:latin typeface="Arial Unicode MS" pitchFamily="34" charset="-128"/>
            </a:endParaRPr>
          </a:p>
        </p:txBody>
      </p:sp>
      <p:sp>
        <p:nvSpPr>
          <p:cNvPr id="18434" name="Rectangle 2"/>
          <p:cNvSpPr>
            <a:spLocks noGrp="1"/>
          </p:cNvSpPr>
          <p:nvPr>
            <p:ph type="title" idx="4294967295"/>
          </p:nvPr>
        </p:nvSpPr>
        <p:spPr>
          <a:xfrm>
            <a:off x="468313" y="115888"/>
            <a:ext cx="8291512" cy="576262"/>
          </a:xfrm>
        </p:spPr>
        <p:txBody>
          <a:bodyPr/>
          <a:lstStyle/>
          <a:p>
            <a:pPr eaLnBrk="1" hangingPunct="1"/>
            <a:r>
              <a:rPr lang="ru-RU" sz="2800" smtClean="0">
                <a:latin typeface="Franklin Gothic Book" pitchFamily="34" charset="0"/>
              </a:rPr>
              <a:t>ОТЧЕТ О ДОСТИЖЕНИИ </a:t>
            </a:r>
            <a:br>
              <a:rPr lang="ru-RU" sz="2800" smtClean="0">
                <a:latin typeface="Franklin Gothic Book" pitchFamily="34" charset="0"/>
              </a:rPr>
            </a:br>
            <a:r>
              <a:rPr lang="ru-RU" sz="2800" smtClean="0">
                <a:latin typeface="Franklin Gothic Book" pitchFamily="34" charset="0"/>
              </a:rPr>
              <a:t>ЦЕЛИ И РЕЗУЛЬТАТ ПРОЕКТА</a:t>
            </a:r>
          </a:p>
        </p:txBody>
      </p:sp>
      <p:graphicFrame>
        <p:nvGraphicFramePr>
          <p:cNvPr id="18518" name="Group 86"/>
          <p:cNvGraphicFramePr>
            <a:graphicFrameLocks noGrp="1"/>
          </p:cNvGraphicFramePr>
          <p:nvPr/>
        </p:nvGraphicFramePr>
        <p:xfrm>
          <a:off x="285750" y="908050"/>
          <a:ext cx="8658225" cy="5422331"/>
        </p:xfrm>
        <a:graphic>
          <a:graphicData uri="http://schemas.openxmlformats.org/drawingml/2006/table">
            <a:tbl>
              <a:tblPr/>
              <a:tblGrid>
                <a:gridCol w="1262063"/>
                <a:gridCol w="5662612"/>
                <a:gridCol w="698500"/>
                <a:gridCol w="1035050"/>
              </a:tblGrid>
              <a:tr h="4508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ea typeface="Arial Unicode MS" pitchFamily="34" charset="-128"/>
                          <a:cs typeface="Times New Roman" pitchFamily="18" charset="0"/>
                        </a:rPr>
                        <a:t>Цель проекта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ea typeface="Arial Unicode MS" pitchFamily="34" charset="-128"/>
                          <a:cs typeface="Times New Roman" pitchFamily="18" charset="0"/>
                        </a:rPr>
                        <a:t>: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432175" algn="l"/>
                          <a:tab pos="4905375" algn="l"/>
                          <a:tab pos="5883275" algn="ctr"/>
                        </a:tabLst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anklin Gothic Book" pitchFamily="34" charset="0"/>
                        <a:ea typeface="Arial Unicode MS" pitchFamily="34" charset="-128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432175" algn="l"/>
                          <a:tab pos="4905375" algn="l"/>
                          <a:tab pos="5883275" algn="ctr"/>
                        </a:tabLst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ea typeface="Arial Unicode MS" pitchFamily="34" charset="-128"/>
                          <a:cs typeface="Times New Roman" pitchFamily="18" charset="0"/>
                        </a:rPr>
                        <a:t>Охватить не менее 90% населения Волоконовского сельского поселения мероприятиями по сохранению культурного наследия, развитию творческого потенциала и улучшения качества жизни жителей Волоконовского сельского поселения к декабрю 2019 года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30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ea typeface="Arial Unicode MS" pitchFamily="34" charset="-128"/>
                          <a:cs typeface="Times New Roman" pitchFamily="18" charset="0"/>
                        </a:rPr>
                        <a:t>Способ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ea typeface="Arial Unicode MS" pitchFamily="34" charset="-128"/>
                          <a:cs typeface="Times New Roman" pitchFamily="18" charset="0"/>
                        </a:rPr>
                        <a:t>достижения цели: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432175" algn="l"/>
                          <a:tab pos="4905375" algn="l"/>
                          <a:tab pos="5883275" algn="ctr"/>
                        </a:tabLst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anklin Gothic Book" pitchFamily="34" charset="0"/>
                        <a:ea typeface="Arial Unicode MS" pitchFamily="34" charset="-128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432175" algn="l"/>
                          <a:tab pos="4905375" algn="l"/>
                          <a:tab pos="5883275" algn="ctr"/>
                        </a:tabLst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ea typeface="Arial Unicode MS" pitchFamily="34" charset="-128"/>
                          <a:cs typeface="Times New Roman" pitchFamily="18" charset="0"/>
                        </a:rPr>
                        <a:t>Проведение комплекса мероприятий по сохранению культурного наследия, развитию творческого потенциала и улучшению качества жизни жителей Волоконовского сельского поселения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5263"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ea typeface="Arial Unicode MS" pitchFamily="34" charset="-128"/>
                          <a:cs typeface="Times New Roman" pitchFamily="18" charset="0"/>
                        </a:rPr>
                        <a:t>Результат проекта: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Результат: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anklin Gothic Book" pitchFamily="34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432175" algn="l"/>
                          <a:tab pos="4905375" algn="l"/>
                          <a:tab pos="5883275" algn="ctr"/>
                        </a:tabLst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ea typeface="Arial Unicode MS" pitchFamily="34" charset="-128"/>
                          <a:cs typeface="Times New Roman" pitchFamily="18" charset="0"/>
                        </a:rPr>
                        <a:t>Период, 2019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09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ea typeface="Arial Unicode MS" pitchFamily="34" charset="-128"/>
                          <a:cs typeface="Times New Roman" pitchFamily="18" charset="0"/>
                        </a:rPr>
                        <a:t>План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ea typeface="Arial Unicode MS" pitchFamily="34" charset="-128"/>
                          <a:cs typeface="Times New Roman" pitchFamily="18" charset="0"/>
                        </a:rPr>
                        <a:t>Факт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anklin Gothic Book" pitchFamily="34" charset="0"/>
                        <a:ea typeface="Arial Unicode MS" pitchFamily="34" charset="-128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29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432175" algn="l"/>
                          <a:tab pos="4905375" algn="l"/>
                          <a:tab pos="5883275" algn="ctr"/>
                        </a:tabLst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Увеличено число посещений жителями и гостями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Волоконовского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 сельского поселения культурно –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досуговых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 учреждений и мероприятий в 2019 году на 15%  в сравнении с 2018 годом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 2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anklin Gothic Book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33103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 2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anklin Gothic Book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34613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7325">
                <a:tc rowSpan="1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ea typeface="Arial Unicode MS" pitchFamily="34" charset="-128"/>
                          <a:cs typeface="Times New Roman" pitchFamily="18" charset="0"/>
                        </a:rPr>
                        <a:t>Требования к результату проекта: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Требования к результату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anklin Gothic Book" pitchFamily="34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432175" algn="l"/>
                          <a:tab pos="4905375" algn="l"/>
                          <a:tab pos="5883275" algn="ctr"/>
                        </a:tabLst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ea typeface="Arial Unicode MS" pitchFamily="34" charset="-128"/>
                          <a:cs typeface="Times New Roman" pitchFamily="18" charset="0"/>
                        </a:rPr>
                        <a:t>Период, 2019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54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3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ea typeface="Arial Unicode MS" pitchFamily="34" charset="-128"/>
                          <a:cs typeface="Times New Roman" pitchFamily="18" charset="0"/>
                        </a:rPr>
                        <a:t>План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3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ea typeface="Arial Unicode MS" pitchFamily="34" charset="-128"/>
                          <a:cs typeface="Times New Roman" pitchFamily="18" charset="0"/>
                        </a:rPr>
                        <a:t>Факт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193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432175" algn="l"/>
                          <a:tab pos="4905375" algn="l"/>
                          <a:tab pos="5883275" algn="ctr"/>
                        </a:tabLst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Высажено 10 именных деревьев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432175" algn="l"/>
                          <a:tab pos="4905375" algn="l"/>
                          <a:tab pos="5883275" algn="ctr"/>
                        </a:tabLst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Arial" charset="0"/>
                        </a:rPr>
                        <a:t>10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432175" algn="l"/>
                          <a:tab pos="4905375" algn="l"/>
                          <a:tab pos="5883275" algn="ctr"/>
                        </a:tabLst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Arial" charset="0"/>
                        </a:rPr>
                        <a:t>10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0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432175" algn="l"/>
                          <a:tab pos="4905375" algn="l"/>
                          <a:tab pos="5883275" algn="ctr"/>
                        </a:tabLst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Издано 20 экземпляров сборника стихов поэтов муниципального образования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432175" algn="l"/>
                          <a:tab pos="4905375" algn="l"/>
                          <a:tab pos="5883275" algn="ctr"/>
                        </a:tabLst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Arial" charset="0"/>
                        </a:rPr>
                        <a:t>20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432175" algn="l"/>
                          <a:tab pos="4905375" algn="l"/>
                          <a:tab pos="5883275" algn="ctr"/>
                        </a:tabLst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Arial" charset="0"/>
                        </a:rPr>
                        <a:t>20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98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432175" algn="l"/>
                          <a:tab pos="4905375" algn="l"/>
                          <a:tab pos="5883275" algn="ctr"/>
                        </a:tabLst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Издано 200 экземпляров буклета «Нет на свете малой родины прекрасней»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432175" algn="l"/>
                          <a:tab pos="4905375" algn="l"/>
                          <a:tab pos="5883275" algn="ctr"/>
                        </a:tabLst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Arial" charset="0"/>
                        </a:rPr>
                        <a:t>200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432175" algn="l"/>
                          <a:tab pos="4905375" algn="l"/>
                          <a:tab pos="5883275" algn="ctr"/>
                        </a:tabLst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Arial" charset="0"/>
                        </a:rPr>
                        <a:t>200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543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432175" algn="l"/>
                          <a:tab pos="4905375" algn="l"/>
                          <a:tab pos="5883275" algn="ctr"/>
                        </a:tabLst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Издано 50 экземпляров брошюры «Нет на свете малой родины прекрасней»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432175" algn="l"/>
                          <a:tab pos="4905375" algn="l"/>
                          <a:tab pos="5883275" algn="ctr"/>
                        </a:tabLst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Arial" charset="0"/>
                        </a:rPr>
                        <a:t>50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432175" algn="l"/>
                          <a:tab pos="4905375" algn="l"/>
                          <a:tab pos="5883275" algn="ctr"/>
                        </a:tabLst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Arial" charset="0"/>
                        </a:rPr>
                        <a:t>50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57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432175" algn="l"/>
                          <a:tab pos="4905375" algn="l"/>
                          <a:tab pos="5883275" algn="ctr"/>
                        </a:tabLst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Построена теплица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432175" algn="l"/>
                          <a:tab pos="4905375" algn="l"/>
                          <a:tab pos="5883275" algn="ctr"/>
                        </a:tabLst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432175" algn="l"/>
                          <a:tab pos="4905375" algn="l"/>
                          <a:tab pos="5883275" algn="ctr"/>
                        </a:tabLst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25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432175" algn="l"/>
                          <a:tab pos="4905375" algn="l"/>
                          <a:tab pos="5883275" algn="ctr"/>
                        </a:tabLst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Проведен краеведческий праздник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432175" algn="l"/>
                          <a:tab pos="4905375" algn="l"/>
                          <a:tab pos="5883275" algn="ctr"/>
                        </a:tabLst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432175" algn="l"/>
                          <a:tab pos="4905375" algn="l"/>
                          <a:tab pos="5883275" algn="ctr"/>
                        </a:tabLst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78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Проведено 3 мероприятия по развитию событийного туризма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432175" algn="l"/>
                          <a:tab pos="4905375" algn="l"/>
                          <a:tab pos="5883275" algn="ctr"/>
                        </a:tabLst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Arial" charset="0"/>
                        </a:rPr>
                        <a:t>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432175" algn="l"/>
                          <a:tab pos="4905375" algn="l"/>
                          <a:tab pos="5883275" algn="ctr"/>
                        </a:tabLst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Arial" charset="0"/>
                        </a:rPr>
                        <a:t>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09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Проведено 3 экскурсионных мероприятия в музейную комнату Окуневского КБ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432175" algn="l"/>
                          <a:tab pos="4905375" algn="l"/>
                          <a:tab pos="5883275" algn="ctr"/>
                        </a:tabLst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Arial" charset="0"/>
                        </a:rPr>
                        <a:t>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432175" algn="l"/>
                          <a:tab pos="4905375" algn="l"/>
                          <a:tab pos="5883275" algn="ctr"/>
                        </a:tabLst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Arial" charset="0"/>
                        </a:rPr>
                        <a:t>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92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Создано три клумбы на территории учреждений культуры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432175" algn="l"/>
                          <a:tab pos="4905375" algn="l"/>
                          <a:tab pos="5883275" algn="ctr"/>
                        </a:tabLst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Arial" charset="0"/>
                        </a:rPr>
                        <a:t>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432175" algn="l"/>
                          <a:tab pos="4905375" algn="l"/>
                          <a:tab pos="5883275" algn="ctr"/>
                        </a:tabLst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Arial" charset="0"/>
                        </a:rPr>
                        <a:t>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8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ea typeface="Arial Unicode MS" pitchFamily="34" charset="-128"/>
                          <a:cs typeface="Times New Roman" pitchFamily="18" charset="0"/>
                        </a:rPr>
                        <a:t>Пользователи результатом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ea typeface="Arial Unicode MS" pitchFamily="34" charset="-128"/>
                          <a:cs typeface="Times New Roman" pitchFamily="18" charset="0"/>
                        </a:rPr>
                        <a:t>: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432175" algn="l"/>
                          <a:tab pos="4905375" algn="l"/>
                          <a:tab pos="5883275" algn="ctr"/>
                        </a:tabLst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ea typeface="Arial Unicode MS" pitchFamily="34" charset="-128"/>
                          <a:cs typeface="Times New Roman" pitchFamily="18" charset="0"/>
                        </a:rPr>
                        <a:t>Жители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ea typeface="Arial Unicode MS" pitchFamily="34" charset="-128"/>
                          <a:cs typeface="Times New Roman" pitchFamily="18" charset="0"/>
                        </a:rPr>
                        <a:t>Волоконовского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ea typeface="Arial Unicode MS" pitchFamily="34" charset="-128"/>
                          <a:cs typeface="Times New Roman" pitchFamily="18" charset="0"/>
                        </a:rPr>
                        <a:t> сельского поселения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68313" y="214313"/>
            <a:ext cx="7993062" cy="928687"/>
          </a:xfrm>
        </p:spPr>
        <p:txBody>
          <a:bodyPr/>
          <a:lstStyle/>
          <a:p>
            <a:pPr eaLnBrk="1" hangingPunct="1"/>
            <a:r>
              <a:rPr lang="ru-RU" sz="2800" smtClean="0">
                <a:latin typeface="Franklin Gothic Book" pitchFamily="34" charset="0"/>
              </a:rPr>
              <a:t>ОТЧЕТ ПО СОДЕРЖАНИЮ </a:t>
            </a:r>
            <a:br>
              <a:rPr lang="ru-RU" sz="2800" smtClean="0">
                <a:latin typeface="Franklin Gothic Book" pitchFamily="34" charset="0"/>
              </a:rPr>
            </a:br>
            <a:r>
              <a:rPr lang="ru-RU" sz="2800" smtClean="0">
                <a:latin typeface="Franklin Gothic Book" pitchFamily="34" charset="0"/>
              </a:rPr>
              <a:t>И СТОИМОСТИ ПРОЕКТА</a:t>
            </a:r>
          </a:p>
        </p:txBody>
      </p:sp>
      <p:graphicFrame>
        <p:nvGraphicFramePr>
          <p:cNvPr id="19633" name="Group 177"/>
          <p:cNvGraphicFramePr>
            <a:graphicFrameLocks noGrp="1"/>
          </p:cNvGraphicFramePr>
          <p:nvPr>
            <p:ph idx="4294967295"/>
          </p:nvPr>
        </p:nvGraphicFramePr>
        <p:xfrm>
          <a:off x="395288" y="1125538"/>
          <a:ext cx="8424862" cy="5574030"/>
        </p:xfrm>
        <a:graphic>
          <a:graphicData uri="http://schemas.openxmlformats.org/drawingml/2006/table">
            <a:tbl>
              <a:tblPr/>
              <a:tblGrid>
                <a:gridCol w="504825"/>
                <a:gridCol w="2519362"/>
                <a:gridCol w="720725"/>
                <a:gridCol w="792163"/>
                <a:gridCol w="576262"/>
                <a:gridCol w="576263"/>
                <a:gridCol w="574675"/>
                <a:gridCol w="504825"/>
                <a:gridCol w="576262"/>
                <a:gridCol w="576263"/>
                <a:gridCol w="503237"/>
              </a:tblGrid>
              <a:tr h="23177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№</a:t>
                      </a:r>
                    </a:p>
                  </a:txBody>
                  <a:tcPr marL="35997" marR="35997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Наименование</a:t>
                      </a:r>
                    </a:p>
                  </a:txBody>
                  <a:tcPr marL="35997" marR="35997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Начало</a:t>
                      </a:r>
                    </a:p>
                  </a:txBody>
                  <a:tcPr marL="35997" marR="35997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Окончание</a:t>
                      </a:r>
                    </a:p>
                  </a:txBody>
                  <a:tcPr marL="35997" marR="35997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Бюджет проекта, </a:t>
                      </a:r>
                      <a:b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</a:b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тыс. руб.</a:t>
                      </a:r>
                    </a:p>
                  </a:txBody>
                  <a:tcPr marL="35997" marR="35997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Бюджетные источники</a:t>
                      </a:r>
                    </a:p>
                  </a:txBody>
                  <a:tcPr marL="35997" marR="35997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Внебюджетные источники</a:t>
                      </a:r>
                    </a:p>
                  </a:txBody>
                  <a:tcPr marL="35997" marR="35997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94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anklin Gothic Book" pitchFamily="34" charset="0"/>
                        <a:cs typeface="Times New Roman" pitchFamily="18" charset="0"/>
                      </a:endParaRPr>
                    </a:p>
                  </a:txBody>
                  <a:tcPr marL="35997" marR="35997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anklin Gothic Book" pitchFamily="34" charset="0"/>
                        <a:cs typeface="Times New Roman" pitchFamily="18" charset="0"/>
                      </a:endParaRPr>
                    </a:p>
                  </a:txBody>
                  <a:tcPr marL="35997" marR="35997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местный</a:t>
                      </a:r>
                    </a:p>
                  </a:txBody>
                  <a:tcPr marL="35997" marR="35997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ea typeface="Arial Unicode MS" pitchFamily="34" charset="-128"/>
                          <a:cs typeface="Times New Roman" pitchFamily="18" charset="0"/>
                        </a:rPr>
                        <a:t>средства хоз. субъекта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anklin Gothic Book" pitchFamily="34" charset="0"/>
                        <a:ea typeface="Arial Unicode MS" pitchFamily="34" charset="-128"/>
                        <a:cs typeface="Times New Roman" pitchFamily="18" charset="0"/>
                      </a:endParaRPr>
                    </a:p>
                  </a:txBody>
                  <a:tcPr marL="68574" marR="68574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anklin Gothic Book" pitchFamily="34" charset="0"/>
                        <a:ea typeface="Arial Unicode MS" pitchFamily="34" charset="-128"/>
                        <a:cs typeface="Times New Roman" pitchFamily="18" charset="0"/>
                      </a:endParaRPr>
                    </a:p>
                  </a:txBody>
                  <a:tcPr marL="68574" marR="68574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anklin Gothic Book" pitchFamily="34" charset="0"/>
                        <a:ea typeface="Arial Unicode MS" pitchFamily="34" charset="-128"/>
                        <a:cs typeface="Times New Roman" pitchFamily="18" charset="0"/>
                      </a:endParaRPr>
                    </a:p>
                  </a:txBody>
                  <a:tcPr marL="68574" marR="68574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19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1.</a:t>
                      </a:r>
                    </a:p>
                  </a:txBody>
                  <a:tcPr marL="91433" marR="91433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Мероприятия по благоустройству территории</a:t>
                      </a:r>
                    </a:p>
                  </a:txBody>
                  <a:tcPr marL="91433" marR="91433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01.04.19</a:t>
                      </a:r>
                    </a:p>
                  </a:txBody>
                  <a:tcPr marL="35997" marR="71987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30.08.19</a:t>
                      </a:r>
                    </a:p>
                  </a:txBody>
                  <a:tcPr marL="35997" marR="71987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182,9</a:t>
                      </a:r>
                    </a:p>
                  </a:txBody>
                  <a:tcPr marL="35997" marR="71987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35997" marR="71987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35997" marR="71987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129,4</a:t>
                      </a:r>
                    </a:p>
                  </a:txBody>
                  <a:tcPr marL="35997" marR="71987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53,5</a:t>
                      </a:r>
                    </a:p>
                  </a:txBody>
                  <a:tcPr marL="35997" marR="71987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35997" marR="71987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35997" marR="71987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36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1.1</a:t>
                      </a:r>
                    </a:p>
                  </a:txBody>
                  <a:tcPr marL="91433" marR="91433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Завоз грунта</a:t>
                      </a:r>
                    </a:p>
                  </a:txBody>
                  <a:tcPr marL="91433" marR="91433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08.04.19</a:t>
                      </a:r>
                    </a:p>
                  </a:txBody>
                  <a:tcPr marL="35997" marR="71987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10.04.19</a:t>
                      </a:r>
                    </a:p>
                  </a:txBody>
                  <a:tcPr marL="35997" marR="71987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35997" marR="71987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35997" marR="71987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35997" marR="71987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35997" marR="71987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35997" marR="71987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35997" marR="71987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35997" marR="71987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8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1.2</a:t>
                      </a:r>
                    </a:p>
                  </a:txBody>
                  <a:tcPr marL="91433" marR="91433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Приобретение рассады цветов</a:t>
                      </a:r>
                    </a:p>
                  </a:txBody>
                  <a:tcPr marL="91433" marR="91433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13.05.19</a:t>
                      </a:r>
                    </a:p>
                  </a:txBody>
                  <a:tcPr marL="35997" marR="71987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15.05.19</a:t>
                      </a:r>
                    </a:p>
                  </a:txBody>
                  <a:tcPr marL="35997" marR="71987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19,4</a:t>
                      </a:r>
                    </a:p>
                  </a:txBody>
                  <a:tcPr marL="35997" marR="71987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35997" marR="71987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35997" marR="71987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19,4</a:t>
                      </a:r>
                    </a:p>
                  </a:txBody>
                  <a:tcPr marL="35997" marR="71987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35997" marR="71987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35997" marR="71987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35997" marR="71987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92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1.3</a:t>
                      </a:r>
                    </a:p>
                  </a:txBody>
                  <a:tcPr marL="91433" marR="91433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Высадка именных деревьев на территории Окуневского клуба - библиотеки</a:t>
                      </a:r>
                    </a:p>
                  </a:txBody>
                  <a:tcPr marL="91433" marR="91433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03.04.19</a:t>
                      </a:r>
                    </a:p>
                  </a:txBody>
                  <a:tcPr marL="35997" marR="71987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05.04.19</a:t>
                      </a:r>
                    </a:p>
                  </a:txBody>
                  <a:tcPr marL="35997" marR="71987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3,5</a:t>
                      </a:r>
                    </a:p>
                  </a:txBody>
                  <a:tcPr marL="35997" marR="71987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35997" marR="71987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35997" marR="71987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35997" marR="71987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3,5</a:t>
                      </a:r>
                    </a:p>
                  </a:txBody>
                  <a:tcPr marL="35997" marR="71987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35997" marR="71987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35997" marR="71987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46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1.4</a:t>
                      </a:r>
                    </a:p>
                  </a:txBody>
                  <a:tcPr marL="91433" marR="91433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Приобретение и монтаж теплицы на территории МБОУ «СОШ с.Волоконовка»</a:t>
                      </a:r>
                    </a:p>
                  </a:txBody>
                  <a:tcPr marL="91433" marR="91433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08.04.19</a:t>
                      </a:r>
                    </a:p>
                  </a:txBody>
                  <a:tcPr marL="35997" marR="71987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10.04.19</a:t>
                      </a:r>
                    </a:p>
                  </a:txBody>
                  <a:tcPr marL="35997" marR="71987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40</a:t>
                      </a:r>
                    </a:p>
                  </a:txBody>
                  <a:tcPr marL="35997" marR="71987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35997" marR="71987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35997" marR="71987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35997" marR="71987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40</a:t>
                      </a:r>
                    </a:p>
                  </a:txBody>
                  <a:tcPr marL="35997" marR="71987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35997" marR="71987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35997" marR="71987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27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1.5</a:t>
                      </a:r>
                    </a:p>
                  </a:txBody>
                  <a:tcPr marL="91433" marR="91433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Ремонт светофора по ул.Центральная села Волоконовка</a:t>
                      </a:r>
                    </a:p>
                  </a:txBody>
                  <a:tcPr marL="91433" marR="91433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27.08.19</a:t>
                      </a:r>
                    </a:p>
                  </a:txBody>
                  <a:tcPr marL="35997" marR="71987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30.08.19</a:t>
                      </a:r>
                    </a:p>
                  </a:txBody>
                  <a:tcPr marL="35997" marR="71987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90</a:t>
                      </a:r>
                    </a:p>
                  </a:txBody>
                  <a:tcPr marL="35997" marR="71987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35997" marR="71987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35997" marR="71987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90</a:t>
                      </a:r>
                    </a:p>
                  </a:txBody>
                  <a:tcPr marL="35997" marR="71987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35997" marR="71987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35997" marR="71987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35997" marR="71987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78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1.6</a:t>
                      </a:r>
                    </a:p>
                  </a:txBody>
                  <a:tcPr marL="91433" marR="91433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Приобретение декоративных арок</a:t>
                      </a:r>
                    </a:p>
                  </a:txBody>
                  <a:tcPr marL="91433" marR="91433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14.06.19</a:t>
                      </a:r>
                    </a:p>
                  </a:txBody>
                  <a:tcPr marL="35997" marR="71987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17.06.19</a:t>
                      </a:r>
                    </a:p>
                  </a:txBody>
                  <a:tcPr marL="35997" marR="71987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35997" marR="71987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35997" marR="71987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35997" marR="71987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35997" marR="71987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35997" marR="71987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35997" marR="71987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35997" marR="71987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19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2.</a:t>
                      </a:r>
                    </a:p>
                  </a:txBody>
                  <a:tcPr marL="91433" marR="91433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Проведение культурно – массовых мероприятий</a:t>
                      </a:r>
                    </a:p>
                  </a:txBody>
                  <a:tcPr marL="91433" marR="91433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01.07.19</a:t>
                      </a:r>
                    </a:p>
                  </a:txBody>
                  <a:tcPr marL="35997" marR="71987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03.12.19</a:t>
                      </a:r>
                    </a:p>
                  </a:txBody>
                  <a:tcPr marL="35997" marR="71987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117,1</a:t>
                      </a:r>
                    </a:p>
                  </a:txBody>
                  <a:tcPr marL="35997" marR="71987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35997" marR="71987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35997" marR="71987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35997" marR="71987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117,1</a:t>
                      </a:r>
                    </a:p>
                  </a:txBody>
                  <a:tcPr marL="35997" marR="71987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35997" marR="71987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35997" marR="71987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54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2.1</a:t>
                      </a:r>
                    </a:p>
                  </a:txBody>
                  <a:tcPr marL="91433" marR="91433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Празднование села Завалищено</a:t>
                      </a:r>
                    </a:p>
                  </a:txBody>
                  <a:tcPr marL="91433" marR="91433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07.10.19</a:t>
                      </a:r>
                    </a:p>
                  </a:txBody>
                  <a:tcPr marL="35997" marR="71987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10.10.19</a:t>
                      </a:r>
                    </a:p>
                  </a:txBody>
                  <a:tcPr marL="35997" marR="71987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35997" marR="71987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35997" marR="71987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35997" marR="71987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35997" marR="71987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35997" marR="71987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35997" marR="71987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35997" marR="71987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92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2.2</a:t>
                      </a:r>
                    </a:p>
                  </a:txBody>
                  <a:tcPr marL="91433" marR="91433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Празднование села Волоконовка (брендовое мероприятие «Волоконовский каравай»)</a:t>
                      </a:r>
                    </a:p>
                  </a:txBody>
                  <a:tcPr marL="91433" marR="91433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11.10.19</a:t>
                      </a:r>
                    </a:p>
                  </a:txBody>
                  <a:tcPr marL="35997" marR="71987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15.10.19</a:t>
                      </a:r>
                    </a:p>
                  </a:txBody>
                  <a:tcPr marL="35997" marR="71987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70</a:t>
                      </a:r>
                    </a:p>
                  </a:txBody>
                  <a:tcPr marL="35997" marR="71987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35997" marR="71987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35997" marR="71987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35997" marR="71987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70</a:t>
                      </a:r>
                    </a:p>
                  </a:txBody>
                  <a:tcPr marL="35997" marR="71987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35997" marR="71987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35997" marR="71987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16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2.3</a:t>
                      </a:r>
                    </a:p>
                  </a:txBody>
                  <a:tcPr marL="91433" marR="91433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Празднование села Окуни</a:t>
                      </a:r>
                    </a:p>
                  </a:txBody>
                  <a:tcPr marL="91433" marR="91433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07.11.19</a:t>
                      </a:r>
                    </a:p>
                  </a:txBody>
                  <a:tcPr marL="35997" marR="71987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11.11.19</a:t>
                      </a:r>
                    </a:p>
                  </a:txBody>
                  <a:tcPr marL="35997" marR="71987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35997" marR="71987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35997" marR="71987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35997" marR="71987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35997" marR="71987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35997" marR="71987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35997" marR="71987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35997" marR="71987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Номер слайда 4"/>
          <p:cNvSpPr txBox="1">
            <a:spLocks noGrp="1"/>
          </p:cNvSpPr>
          <p:nvPr/>
        </p:nvSpPr>
        <p:spPr bwMode="auto">
          <a:xfrm>
            <a:off x="468313" y="6453188"/>
            <a:ext cx="852328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84C86FE6-C243-4093-B597-EC9C19A03334}" type="slidenum">
              <a:rPr lang="ru-RU" sz="1400">
                <a:solidFill>
                  <a:srgbClr val="268EA8"/>
                </a:solidFill>
                <a:latin typeface="Arial Unicode MS" pitchFamily="34" charset="-128"/>
              </a:rPr>
              <a:pPr algn="r"/>
              <a:t>4</a:t>
            </a:fld>
            <a:endParaRPr lang="ru-RU" sz="1400">
              <a:solidFill>
                <a:srgbClr val="268EA8"/>
              </a:solidFill>
              <a:latin typeface="Arial Unicode MS" pitchFamily="34" charset="-128"/>
            </a:endParaRPr>
          </a:p>
        </p:txBody>
      </p:sp>
      <p:sp>
        <p:nvSpPr>
          <p:cNvPr id="21506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68313" y="214313"/>
            <a:ext cx="7993062" cy="1000125"/>
          </a:xfrm>
        </p:spPr>
        <p:txBody>
          <a:bodyPr/>
          <a:lstStyle/>
          <a:p>
            <a:pPr eaLnBrk="1" hangingPunct="1"/>
            <a:r>
              <a:rPr lang="ru-RU" sz="2800" smtClean="0">
                <a:latin typeface="Franklin Gothic Book" pitchFamily="34" charset="0"/>
              </a:rPr>
              <a:t>ОТЧЕТ ПО СОДЕРЖАНИЮ </a:t>
            </a:r>
            <a:br>
              <a:rPr lang="ru-RU" sz="2800" smtClean="0">
                <a:latin typeface="Franklin Gothic Book" pitchFamily="34" charset="0"/>
              </a:rPr>
            </a:br>
            <a:r>
              <a:rPr lang="ru-RU" sz="2800" smtClean="0">
                <a:latin typeface="Franklin Gothic Book" pitchFamily="34" charset="0"/>
              </a:rPr>
              <a:t>И СТОИМОСТИ ПРОЕКТА</a:t>
            </a:r>
          </a:p>
        </p:txBody>
      </p:sp>
      <p:graphicFrame>
        <p:nvGraphicFramePr>
          <p:cNvPr id="21602" name="Group 98"/>
          <p:cNvGraphicFramePr>
            <a:graphicFrameLocks noGrp="1"/>
          </p:cNvGraphicFramePr>
          <p:nvPr>
            <p:ph idx="4294967295"/>
          </p:nvPr>
        </p:nvGraphicFramePr>
        <p:xfrm>
          <a:off x="395288" y="1428750"/>
          <a:ext cx="8424862" cy="3755061"/>
        </p:xfrm>
        <a:graphic>
          <a:graphicData uri="http://schemas.openxmlformats.org/drawingml/2006/table">
            <a:tbl>
              <a:tblPr/>
              <a:tblGrid>
                <a:gridCol w="431800"/>
                <a:gridCol w="2449512"/>
                <a:gridCol w="790575"/>
                <a:gridCol w="865188"/>
                <a:gridCol w="576262"/>
                <a:gridCol w="576263"/>
                <a:gridCol w="574675"/>
                <a:gridCol w="504825"/>
                <a:gridCol w="576262"/>
                <a:gridCol w="576263"/>
                <a:gridCol w="503237"/>
              </a:tblGrid>
              <a:tr h="228600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№</a:t>
                      </a:r>
                    </a:p>
                  </a:txBody>
                  <a:tcPr marL="35997" marR="35997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Наименование</a:t>
                      </a:r>
                    </a:p>
                  </a:txBody>
                  <a:tcPr marL="35997" marR="35997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Начало</a:t>
                      </a:r>
                    </a:p>
                  </a:txBody>
                  <a:tcPr marL="35997" marR="35997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Окончание</a:t>
                      </a:r>
                    </a:p>
                  </a:txBody>
                  <a:tcPr marL="35997" marR="35997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Бюджет проекта, </a:t>
                      </a:r>
                      <a:b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</a:b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тыс. руб.</a:t>
                      </a:r>
                    </a:p>
                  </a:txBody>
                  <a:tcPr marL="35997" marR="35997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Бюджетные источники</a:t>
                      </a:r>
                    </a:p>
                  </a:txBody>
                  <a:tcPr marL="35997" marR="35997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Внебюджетные источники</a:t>
                      </a:r>
                    </a:p>
                  </a:txBody>
                  <a:tcPr marL="35997" marR="35997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476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федеральный</a:t>
                      </a:r>
                    </a:p>
                  </a:txBody>
                  <a:tcPr marL="35997" marR="35997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областной</a:t>
                      </a:r>
                    </a:p>
                  </a:txBody>
                  <a:tcPr marL="35997" marR="35997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местный</a:t>
                      </a:r>
                    </a:p>
                  </a:txBody>
                  <a:tcPr marL="35997" marR="35997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ea typeface="Arial Unicode MS" pitchFamily="34" charset="-128"/>
                          <a:cs typeface="Times New Roman" pitchFamily="18" charset="0"/>
                        </a:rPr>
                        <a:t>средства хоз. субъекта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anklin Gothic Book" pitchFamily="34" charset="0"/>
                        <a:ea typeface="Arial Unicode MS" pitchFamily="34" charset="-128"/>
                        <a:cs typeface="Times New Roman" pitchFamily="18" charset="0"/>
                      </a:endParaRPr>
                    </a:p>
                  </a:txBody>
                  <a:tcPr marL="68574" marR="68574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ea typeface="Arial Unicode MS" pitchFamily="34" charset="-128"/>
                          <a:cs typeface="Times New Roman" pitchFamily="18" charset="0"/>
                        </a:rPr>
                        <a:t>заемные средства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anklin Gothic Book" pitchFamily="34" charset="0"/>
                        <a:ea typeface="Arial Unicode MS" pitchFamily="34" charset="-128"/>
                        <a:cs typeface="Times New Roman" pitchFamily="18" charset="0"/>
                      </a:endParaRPr>
                    </a:p>
                  </a:txBody>
                  <a:tcPr marL="68574" marR="68574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ea typeface="Arial Unicode MS" pitchFamily="34" charset="-128"/>
                          <a:cs typeface="Times New Roman" pitchFamily="18" charset="0"/>
                        </a:rPr>
                        <a:t>Прочие 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anklin Gothic Book" pitchFamily="34" charset="0"/>
                        <a:ea typeface="Arial Unicode MS" pitchFamily="34" charset="-128"/>
                        <a:cs typeface="Times New Roman" pitchFamily="18" charset="0"/>
                      </a:endParaRPr>
                    </a:p>
                  </a:txBody>
                  <a:tcPr marL="68574" marR="68574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97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2.4</a:t>
                      </a:r>
                    </a:p>
                  </a:txBody>
                  <a:tcPr marL="91433" marR="91433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Разработка, утверждение, издание информационного буклета «Нет на свете малой Родины прекрасней»</a:t>
                      </a:r>
                    </a:p>
                  </a:txBody>
                  <a:tcPr marL="91433" marR="91433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01.07.19</a:t>
                      </a:r>
                    </a:p>
                  </a:txBody>
                  <a:tcPr marL="35997" marR="71987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17.07.19</a:t>
                      </a:r>
                    </a:p>
                  </a:txBody>
                  <a:tcPr marL="35997" marR="71987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3,5</a:t>
                      </a:r>
                    </a:p>
                  </a:txBody>
                  <a:tcPr marL="35997" marR="71987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35997" marR="71987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35997" marR="71987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35997" marR="71987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3,5</a:t>
                      </a:r>
                    </a:p>
                  </a:txBody>
                  <a:tcPr marL="35997" marR="71987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35997" marR="71987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35997" marR="71987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97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2.5</a:t>
                      </a:r>
                    </a:p>
                  </a:txBody>
                  <a:tcPr marL="91433" marR="91433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Разработка, утверждение, издание брошюры «Нет на свете малой Родины прекрасней»</a:t>
                      </a:r>
                    </a:p>
                  </a:txBody>
                  <a:tcPr marL="91433" marR="91433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22.08.19</a:t>
                      </a:r>
                    </a:p>
                  </a:txBody>
                  <a:tcPr marL="35997" marR="71987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30.08.19</a:t>
                      </a:r>
                    </a:p>
                  </a:txBody>
                  <a:tcPr marL="35997" marR="71987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9,7</a:t>
                      </a:r>
                    </a:p>
                  </a:txBody>
                  <a:tcPr marL="35997" marR="71987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35997" marR="71987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35997" marR="71987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35997" marR="71987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9,7</a:t>
                      </a:r>
                    </a:p>
                  </a:txBody>
                  <a:tcPr marL="35997" marR="71987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35997" marR="71987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35997" marR="71987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97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2.6</a:t>
                      </a:r>
                    </a:p>
                  </a:txBody>
                  <a:tcPr marL="91433" marR="91433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Составление и издание сборника стихов поэтов муниципального образования</a:t>
                      </a:r>
                    </a:p>
                  </a:txBody>
                  <a:tcPr marL="91433" marR="91433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09.09.19</a:t>
                      </a:r>
                    </a:p>
                  </a:txBody>
                  <a:tcPr marL="35997" marR="71987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30.09.19</a:t>
                      </a:r>
                    </a:p>
                  </a:txBody>
                  <a:tcPr marL="35997" marR="71987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13,9</a:t>
                      </a:r>
                    </a:p>
                  </a:txBody>
                  <a:tcPr marL="35997" marR="71987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35997" marR="71987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35997" marR="71987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35997" marR="71987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35997" marR="71987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35997" marR="71987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35997" marR="71987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00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1433" marR="91433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Мероприятия по предупреждению рисков</a:t>
                      </a:r>
                    </a:p>
                  </a:txBody>
                  <a:tcPr marL="91433" marR="91433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01.04.19</a:t>
                      </a:r>
                    </a:p>
                  </a:txBody>
                  <a:tcPr marL="35997" marR="71987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03.12.19</a:t>
                      </a:r>
                    </a:p>
                  </a:txBody>
                  <a:tcPr marL="35997" marR="71987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35997" marR="71987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35997" marR="71987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35997" marR="71987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35997" marR="71987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35997" marR="71987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35997" marR="71987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35997" marR="71987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4650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ИТОГО:</a:t>
                      </a:r>
                    </a:p>
                  </a:txBody>
                  <a:tcPr marL="91433" marR="91433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300</a:t>
                      </a:r>
                    </a:p>
                  </a:txBody>
                  <a:tcPr marL="35997" marR="71987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35997" marR="71987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35997" marR="71987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129,4</a:t>
                      </a:r>
                    </a:p>
                  </a:txBody>
                  <a:tcPr marL="35997" marR="71987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170,6</a:t>
                      </a:r>
                    </a:p>
                  </a:txBody>
                  <a:tcPr marL="35997" marR="71987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35997" marR="71987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35997" marR="71987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593" name="Rectangle 197"/>
          <p:cNvSpPr>
            <a:spLocks noChangeArrowheads="1"/>
          </p:cNvSpPr>
          <p:nvPr/>
        </p:nvSpPr>
        <p:spPr bwMode="auto">
          <a:xfrm>
            <a:off x="142875" y="5357813"/>
            <a:ext cx="8786813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-"/>
            </a:pPr>
            <a:r>
              <a:rPr lang="ru-RU" sz="1200">
                <a:latin typeface="Times New Roman" pitchFamily="18" charset="0"/>
                <a:cs typeface="Times New Roman" pitchFamily="18" charset="0"/>
              </a:rPr>
              <a:t>Муниципальная программа «Устойчивое развитие сельских территорий Волоконовского сельского поселения  </a:t>
            </a:r>
          </a:p>
          <a:p>
            <a:r>
              <a:rPr lang="ru-RU" sz="1200">
                <a:latin typeface="Times New Roman" pitchFamily="18" charset="0"/>
                <a:cs typeface="Times New Roman" pitchFamily="18" charset="0"/>
              </a:rPr>
              <a:t>Чернянского района Белгородской области</a:t>
            </a:r>
          </a:p>
          <a:p>
            <a:r>
              <a:rPr lang="ru-RU" sz="1200">
                <a:latin typeface="Times New Roman" pitchFamily="18" charset="0"/>
                <a:cs typeface="Times New Roman" pitchFamily="18" charset="0"/>
              </a:rPr>
              <a:t>- Спонсорская помощь ООО «Торговый Дом «Аргесс», ООО «Крестьянский двор – Белгород», ООО «ФЕШ и К»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4"/>
          <p:cNvSpPr>
            <a:spLocks noGrp="1"/>
          </p:cNvSpPr>
          <p:nvPr>
            <p:ph type="title" sz="quarter"/>
          </p:nvPr>
        </p:nvSpPr>
        <p:spPr/>
        <p:txBody>
          <a:bodyPr/>
          <a:lstStyle/>
          <a:p>
            <a:r>
              <a:rPr lang="ru-RU" sz="2800" smtClean="0">
                <a:latin typeface="Franklin Gothic Book" pitchFamily="34" charset="0"/>
              </a:rPr>
              <a:t>РЕЗУЛЬТАТЫ И ЭФФЕКТЫ, </a:t>
            </a:r>
            <a:br>
              <a:rPr lang="ru-RU" sz="2800" smtClean="0">
                <a:latin typeface="Franklin Gothic Book" pitchFamily="34" charset="0"/>
              </a:rPr>
            </a:br>
            <a:r>
              <a:rPr lang="ru-RU" sz="2800" smtClean="0">
                <a:latin typeface="Franklin Gothic Book" pitchFamily="34" charset="0"/>
              </a:rPr>
              <a:t>ДОСТИГНУТЫЕ В РАМКАХ ПРОЕКТА</a:t>
            </a:r>
          </a:p>
        </p:txBody>
      </p:sp>
      <p:sp>
        <p:nvSpPr>
          <p:cNvPr id="23554" name="Rectangle 5"/>
          <p:cNvSpPr>
            <a:spLocks noGrp="1"/>
          </p:cNvSpPr>
          <p:nvPr>
            <p:ph sz="quarter" idx="1"/>
          </p:nvPr>
        </p:nvSpPr>
        <p:spPr>
          <a:xfrm>
            <a:off x="468313" y="1341438"/>
            <a:ext cx="4038600" cy="2663825"/>
          </a:xfrm>
        </p:spPr>
        <p:txBody>
          <a:bodyPr/>
          <a:lstStyle/>
          <a:p>
            <a:r>
              <a:rPr lang="ru-RU" sz="1600" smtClean="0">
                <a:latin typeface="Franklin Gothic Book" pitchFamily="34" charset="0"/>
              </a:rPr>
              <a:t>Проводились мероприятия по благоустройству территории с привлечением жителей сельской территории:</a:t>
            </a:r>
          </a:p>
          <a:p>
            <a:r>
              <a:rPr lang="ru-RU" sz="1600" smtClean="0">
                <a:latin typeface="Franklin Gothic Book" pitchFamily="34" charset="0"/>
              </a:rPr>
              <a:t>- приобретены и установлены 8 декоративных арок в селе Окуни;</a:t>
            </a:r>
          </a:p>
          <a:p>
            <a:r>
              <a:rPr lang="ru-RU" sz="1600" smtClean="0">
                <a:latin typeface="Franklin Gothic Book" pitchFamily="34" charset="0"/>
              </a:rPr>
              <a:t>- приобретены и высажены 10 саженцев именных рябин; </a:t>
            </a:r>
          </a:p>
        </p:txBody>
      </p:sp>
      <p:sp>
        <p:nvSpPr>
          <p:cNvPr id="23555" name="Содержимое 7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3556" name="Picture 5" descr="DSC0588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32363" y="3789363"/>
            <a:ext cx="3527425" cy="290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6" descr="DSC0588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1196975"/>
            <a:ext cx="3956050" cy="2547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8" name="AutoShape 7" descr="diskItem_9f98300e-691e-499b-a886-f9efae2ba9ce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23559" name="Picture 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8313" y="3556000"/>
            <a:ext cx="3743325" cy="280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4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922337"/>
          </a:xfrm>
        </p:spPr>
        <p:txBody>
          <a:bodyPr/>
          <a:lstStyle/>
          <a:p>
            <a:pPr eaLnBrk="1" hangingPunct="1"/>
            <a:r>
              <a:rPr lang="ru-RU" sz="2800" smtClean="0">
                <a:latin typeface="Franklin Gothic Book" pitchFamily="34" charset="0"/>
              </a:rPr>
              <a:t>РЕЗУЛЬТАТЫ И ЭФФЕКТЫ, </a:t>
            </a:r>
            <a:br>
              <a:rPr lang="ru-RU" sz="2800" smtClean="0">
                <a:latin typeface="Franklin Gothic Book" pitchFamily="34" charset="0"/>
              </a:rPr>
            </a:br>
            <a:r>
              <a:rPr lang="ru-RU" sz="2800" smtClean="0">
                <a:latin typeface="Franklin Gothic Book" pitchFamily="34" charset="0"/>
              </a:rPr>
              <a:t>ДОСТИГНУТЫЕ В РАМКАХ ПРОЕКТА</a:t>
            </a:r>
          </a:p>
        </p:txBody>
      </p:sp>
      <p:sp>
        <p:nvSpPr>
          <p:cNvPr id="24578" name="Rectangle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ru-RU" sz="1600" smtClean="0">
                <a:latin typeface="Franklin Gothic Book" pitchFamily="34" charset="0"/>
              </a:rPr>
              <a:t>На территории учреждений культуры созданы 3 клумбы</a:t>
            </a:r>
          </a:p>
        </p:txBody>
      </p:sp>
      <p:sp>
        <p:nvSpPr>
          <p:cNvPr id="24579" name="Содержимое 6"/>
          <p:cNvSpPr>
            <a:spLocks noGrp="1"/>
          </p:cNvSpPr>
          <p:nvPr>
            <p:ph sz="quarter" idx="3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4580" name="Содержимое 7"/>
          <p:cNvSpPr>
            <a:spLocks noGrp="1"/>
          </p:cNvSpPr>
          <p:nvPr>
            <p:ph sz="quarter" idx="2"/>
          </p:nvPr>
        </p:nvSpPr>
        <p:spPr>
          <a:xfrm>
            <a:off x="4643438" y="1628775"/>
            <a:ext cx="4038600" cy="2185988"/>
          </a:xfrm>
        </p:spPr>
        <p:txBody>
          <a:bodyPr/>
          <a:lstStyle/>
          <a:p>
            <a:endParaRPr lang="ru-RU" smtClean="0"/>
          </a:p>
        </p:txBody>
      </p:sp>
      <p:sp>
        <p:nvSpPr>
          <p:cNvPr id="24581" name="Содержимое 8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4582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6463" y="1268413"/>
            <a:ext cx="3459162" cy="259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3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32363" y="3938588"/>
            <a:ext cx="3384550" cy="2538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4" name="Picture 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5288" y="3284538"/>
            <a:ext cx="4149725" cy="3113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800" smtClean="0">
                <a:latin typeface="Franklin Gothic Book" pitchFamily="34" charset="0"/>
              </a:rPr>
              <a:t>РЕЗУЛЬТАТЫ И ЭФФЕКТЫ, </a:t>
            </a:r>
            <a:br>
              <a:rPr lang="ru-RU" sz="2800" smtClean="0">
                <a:latin typeface="Franklin Gothic Book" pitchFamily="34" charset="0"/>
              </a:rPr>
            </a:br>
            <a:r>
              <a:rPr lang="ru-RU" sz="2800" smtClean="0">
                <a:latin typeface="Franklin Gothic Book" pitchFamily="34" charset="0"/>
              </a:rPr>
              <a:t>ДОСТИГНУТЫЕ В РАМКАХ ПРОЕКТА</a:t>
            </a:r>
            <a:br>
              <a:rPr lang="ru-RU" sz="2800" smtClean="0">
                <a:latin typeface="Franklin Gothic Book" pitchFamily="34" charset="0"/>
              </a:rPr>
            </a:br>
            <a:endParaRPr lang="ru-RU" sz="2800" smtClean="0">
              <a:latin typeface="Franklin Gothic Book" pitchFamily="34" charset="0"/>
            </a:endParaRPr>
          </a:p>
        </p:txBody>
      </p:sp>
      <p:sp>
        <p:nvSpPr>
          <p:cNvPr id="25602" name="Содержимое 5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sz="1600" smtClean="0">
                <a:latin typeface="Franklin Gothic Book" pitchFamily="34" charset="0"/>
              </a:rPr>
              <a:t>Приобретена и установлена теплица на территории МБОУ «СОШ с.Волоконовка».</a:t>
            </a:r>
          </a:p>
          <a:p>
            <a:r>
              <a:rPr lang="ru-RU" sz="1600" smtClean="0">
                <a:latin typeface="Franklin Gothic Book" pitchFamily="34" charset="0"/>
              </a:rPr>
              <a:t>Приобретено и высажено 640 штук саженцев рассады цветов.</a:t>
            </a:r>
          </a:p>
        </p:txBody>
      </p:sp>
      <p:sp>
        <p:nvSpPr>
          <p:cNvPr id="25603" name="Содержимое 7"/>
          <p:cNvSpPr>
            <a:spLocks noGrp="1"/>
          </p:cNvSpPr>
          <p:nvPr>
            <p:ph sz="quarter" idx="3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5604" name="Picture 6" descr="P105073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3800" y="3914775"/>
            <a:ext cx="3779838" cy="283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4213" y="4149725"/>
            <a:ext cx="3333750" cy="250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6" name="Picture 8" descr="P105071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19475" y="2636838"/>
            <a:ext cx="3965575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7" name="Picture 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95963" y="1052513"/>
            <a:ext cx="3068637" cy="230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4"/>
          <p:cNvSpPr>
            <a:spLocks noGrp="1"/>
          </p:cNvSpPr>
          <p:nvPr>
            <p:ph type="title" sz="quarter"/>
          </p:nvPr>
        </p:nvSpPr>
        <p:spPr/>
        <p:txBody>
          <a:bodyPr/>
          <a:lstStyle/>
          <a:p>
            <a:pPr eaLnBrk="1" hangingPunct="1"/>
            <a:r>
              <a:rPr lang="ru-RU" sz="2800" smtClean="0">
                <a:latin typeface="Franklin Gothic Book" pitchFamily="34" charset="0"/>
              </a:rPr>
              <a:t>РЕЗУЛЬТАТЫ И ЭФФЕКТЫ, </a:t>
            </a:r>
            <a:br>
              <a:rPr lang="ru-RU" sz="2800" smtClean="0">
                <a:latin typeface="Franklin Gothic Book" pitchFamily="34" charset="0"/>
              </a:rPr>
            </a:br>
            <a:r>
              <a:rPr lang="ru-RU" sz="2800" smtClean="0">
                <a:latin typeface="Franklin Gothic Book" pitchFamily="34" charset="0"/>
              </a:rPr>
              <a:t>ДОСТИГНУТЫЕ В РАМКАХ ПРОЕКТА</a:t>
            </a:r>
            <a:br>
              <a:rPr lang="ru-RU" sz="2800" smtClean="0">
                <a:latin typeface="Franklin Gothic Book" pitchFamily="34" charset="0"/>
              </a:rPr>
            </a:br>
            <a:endParaRPr lang="ru-RU" sz="2800" smtClean="0">
              <a:latin typeface="Franklin Gothic Book" pitchFamily="34" charset="0"/>
            </a:endParaRPr>
          </a:p>
        </p:txBody>
      </p:sp>
      <p:sp>
        <p:nvSpPr>
          <p:cNvPr id="26626" name="Rectangle 5"/>
          <p:cNvSpPr>
            <a:spLocks noGrp="1"/>
          </p:cNvSpPr>
          <p:nvPr>
            <p:ph sz="quarter" idx="1"/>
          </p:nvPr>
        </p:nvSpPr>
        <p:spPr>
          <a:xfrm>
            <a:off x="468313" y="1341438"/>
            <a:ext cx="3887787" cy="1511300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sz="1600" smtClean="0">
                <a:latin typeface="Arial" charset="0"/>
              </a:rPr>
              <a:t>        </a:t>
            </a:r>
            <a:r>
              <a:rPr lang="ru-RU" sz="1600" smtClean="0">
                <a:latin typeface="Franklin Gothic Book" pitchFamily="34" charset="0"/>
              </a:rPr>
              <a:t>Проведено 3 мероприятия по развитию событийного туризма (празднование сел Волоконовка, Завалищено, Окуни)</a:t>
            </a:r>
          </a:p>
        </p:txBody>
      </p:sp>
      <p:sp>
        <p:nvSpPr>
          <p:cNvPr id="26627" name="Содержимое 6"/>
          <p:cNvSpPr>
            <a:spLocks noGrp="1"/>
          </p:cNvSpPr>
          <p:nvPr>
            <p:ph sz="quarter" idx="3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6628" name="Содержимое 7"/>
          <p:cNvSpPr>
            <a:spLocks noGrp="1"/>
          </p:cNvSpPr>
          <p:nvPr>
            <p:ph sz="quarter" idx="2"/>
          </p:nvPr>
        </p:nvSpPr>
        <p:spPr>
          <a:xfrm>
            <a:off x="4643438" y="1628775"/>
            <a:ext cx="4038600" cy="2185988"/>
          </a:xfrm>
        </p:spPr>
        <p:txBody>
          <a:bodyPr/>
          <a:lstStyle/>
          <a:p>
            <a:endParaRPr lang="ru-RU" smtClean="0"/>
          </a:p>
        </p:txBody>
      </p:sp>
      <p:sp>
        <p:nvSpPr>
          <p:cNvPr id="26629" name="Содержимое 8"/>
          <p:cNvSpPr>
            <a:spLocks noGrp="1"/>
          </p:cNvSpPr>
          <p:nvPr>
            <p:ph sz="quarter" idx="4"/>
          </p:nvPr>
        </p:nvSpPr>
        <p:spPr>
          <a:xfrm>
            <a:off x="4643438" y="3933825"/>
            <a:ext cx="4038600" cy="2187575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26630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3243263"/>
            <a:ext cx="4249738" cy="3189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1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3789363"/>
            <a:ext cx="3887787" cy="2916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2" name="Picture 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1052513"/>
            <a:ext cx="3529012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4"/>
          <p:cNvSpPr>
            <a:spLocks noGrp="1"/>
          </p:cNvSpPr>
          <p:nvPr>
            <p:ph type="title" sz="quarter"/>
          </p:nvPr>
        </p:nvSpPr>
        <p:spPr/>
        <p:txBody>
          <a:bodyPr/>
          <a:lstStyle/>
          <a:p>
            <a:r>
              <a:rPr lang="ru-RU" sz="2800" smtClean="0">
                <a:latin typeface="Franklin Gothic Book" pitchFamily="34" charset="0"/>
              </a:rPr>
              <a:t>РЕЗУЛЬТАТЫ И ЭФФЕКТЫ, </a:t>
            </a:r>
            <a:br>
              <a:rPr lang="ru-RU" sz="2800" smtClean="0">
                <a:latin typeface="Franklin Gothic Book" pitchFamily="34" charset="0"/>
              </a:rPr>
            </a:br>
            <a:r>
              <a:rPr lang="ru-RU" sz="2800" smtClean="0">
                <a:latin typeface="Franklin Gothic Book" pitchFamily="34" charset="0"/>
              </a:rPr>
              <a:t>ДОСТИГНУТЫЕ В РАМКАХ ПРОЕКТА</a:t>
            </a:r>
          </a:p>
        </p:txBody>
      </p:sp>
      <p:pic>
        <p:nvPicPr>
          <p:cNvPr id="27650" name="Picture 9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5219700" y="1276350"/>
            <a:ext cx="3384550" cy="2538413"/>
          </a:xfrm>
        </p:spPr>
      </p:pic>
      <p:pic>
        <p:nvPicPr>
          <p:cNvPr id="27651" name="Picture 10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/>
          <a:srcRect/>
          <a:stretch>
            <a:fillRect/>
          </a:stretch>
        </p:blipFill>
        <p:spPr>
          <a:xfrm>
            <a:off x="5219700" y="3933825"/>
            <a:ext cx="3455988" cy="2592388"/>
          </a:xfrm>
        </p:spPr>
      </p:pic>
      <p:pic>
        <p:nvPicPr>
          <p:cNvPr id="27652" name="Picture 11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/>
          <a:srcRect/>
          <a:stretch>
            <a:fillRect/>
          </a:stretch>
        </p:blipFill>
        <p:spPr>
          <a:xfrm>
            <a:off x="539750" y="3933825"/>
            <a:ext cx="3419475" cy="2565400"/>
          </a:xfrm>
        </p:spPr>
      </p:pic>
      <p:pic>
        <p:nvPicPr>
          <p:cNvPr id="27653" name="Picture 1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5"/>
          <a:srcRect/>
          <a:stretch>
            <a:fillRect/>
          </a:stretch>
        </p:blipFill>
        <p:spPr>
          <a:xfrm>
            <a:off x="539750" y="1233488"/>
            <a:ext cx="3417888" cy="2563812"/>
          </a:xfr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1010</TotalTime>
  <Words>877</Words>
  <Application>Microsoft Office PowerPoint</Application>
  <PresentationFormat>Экран (4:3)</PresentationFormat>
  <Paragraphs>359</Paragraphs>
  <Slides>17</Slides>
  <Notes>2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9" baseType="lpstr">
      <vt:lpstr>Тема Office</vt:lpstr>
      <vt:lpstr>Диаграмма</vt:lpstr>
      <vt:lpstr>Презентация PowerPoint</vt:lpstr>
      <vt:lpstr>ОТЧЕТ О ДОСТИЖЕНИИ  ЦЕЛИ И РЕЗУЛЬТАТ ПРОЕКТА</vt:lpstr>
      <vt:lpstr>ОТЧЕТ ПО СОДЕРЖАНИЮ  И СТОИМОСТИ ПРОЕКТА</vt:lpstr>
      <vt:lpstr>ОТЧЕТ ПО СОДЕРЖАНИЮ  И СТОИМОСТИ ПРОЕКТА</vt:lpstr>
      <vt:lpstr>РЕЗУЛЬТАТЫ И ЭФФЕКТЫ,  ДОСТИГНУТЫЕ В РАМКАХ ПРОЕКТА</vt:lpstr>
      <vt:lpstr>РЕЗУЛЬТАТЫ И ЭФФЕКТЫ,  ДОСТИГНУТЫЕ В РАМКАХ ПРОЕКТА</vt:lpstr>
      <vt:lpstr>РЕЗУЛЬТАТЫ И ЭФФЕКТЫ,  ДОСТИГНУТЫЕ В РАМКАХ ПРОЕКТА </vt:lpstr>
      <vt:lpstr>РЕЗУЛЬТАТЫ И ЭФФЕКТЫ,  ДОСТИГНУТЫЕ В РАМКАХ ПРОЕКТА </vt:lpstr>
      <vt:lpstr>РЕЗУЛЬТАТЫ И ЭФФЕКТЫ,  ДОСТИГНУТЫЕ В РАМКАХ ПРОЕКТА</vt:lpstr>
      <vt:lpstr>РЕЗУЛЬТАТЫ И ЭФФЕКТЫ,  ДОСТИГНУТЫЕ В РАМКАХ ПРОЕКТА</vt:lpstr>
      <vt:lpstr>РЕЗУЛЬТАТЫ И ЭФФЕКТЫ,  ДОСТИГНУТЫЕ В РАМКАХ ПРОЕКТА</vt:lpstr>
      <vt:lpstr>РЕЗУЛЬТАТЫ И ЭФФЕКТЫ,  ДОСТИГНУТЫЕ В РАМКАХ ПРОЕКТА</vt:lpstr>
      <vt:lpstr>РЕЗУЛЬТАТЫ И ЭФФЕКТЫ,  ДОСТИГНУТЫЕ В РАМКАХ ПРОЕКТА </vt:lpstr>
      <vt:lpstr>РЕЗУЛЬТАТЫ И ЭФФЕКТЫ,  ДОСТИГНУТЫЕ В РАМКАХ ПРОЕКТА</vt:lpstr>
      <vt:lpstr>РЕЗУЛЬТАТЫ И ЭФФЕКТЫ,  ДОСТИГНУТЫЕ В РАМКАХ ПРОЕКТА</vt:lpstr>
      <vt:lpstr>РЕЗУЛЬТАТЫ И ЭФФЕКТЫ,  ДОСТИГНУТЫЕ В РАМКАХ ПРОЕКТА</vt:lpstr>
      <vt:lpstr>ОТЧЕТ ПО РИСКАМ ПРОЕКТА</vt:lpstr>
    </vt:vector>
  </TitlesOfParts>
  <Company>Администрация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Евгения</dc:creator>
  <cp:lastModifiedBy>Яна Карпенко</cp:lastModifiedBy>
  <cp:revision>33</cp:revision>
  <dcterms:created xsi:type="dcterms:W3CDTF">2019-01-17T04:58:03Z</dcterms:created>
  <dcterms:modified xsi:type="dcterms:W3CDTF">2020-01-24T11:41:01Z</dcterms:modified>
</cp:coreProperties>
</file>